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58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6A"/>
    <a:srgbClr val="710001"/>
    <a:srgbClr val="FF521C"/>
    <a:srgbClr val="1B8418"/>
    <a:srgbClr val="26AE20"/>
    <a:srgbClr val="0055FD"/>
    <a:srgbClr val="AB0001"/>
    <a:srgbClr val="820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34"/>
    <p:restoredTop sz="96341"/>
  </p:normalViewPr>
  <p:slideViewPr>
    <p:cSldViewPr snapToGrid="0" snapToObjects="1">
      <p:cViewPr>
        <p:scale>
          <a:sx n="110" d="100"/>
          <a:sy n="110" d="100"/>
        </p:scale>
        <p:origin x="1176" y="5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omerrussell/Desktop/THESIS%20SOS/rtlt-1_Boomer_Ginny_Samples_595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BSA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36662292213473"/>
                  <c:y val="0.4656129859034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'rtlt-1_Boomer_Ginny_Samples_595'!$F$26:$F$30</c:f>
              <c:numCache>
                <c:formatCode>0</c:formatCode>
                <c:ptCount val="5"/>
                <c:pt idx="0">
                  <c:v>0.0</c:v>
                </c:pt>
                <c:pt idx="1">
                  <c:v>5.0</c:v>
                </c:pt>
                <c:pt idx="2">
                  <c:v>15.0</c:v>
                </c:pt>
                <c:pt idx="3">
                  <c:v>25.0</c:v>
                </c:pt>
                <c:pt idx="4">
                  <c:v>50.0</c:v>
                </c:pt>
              </c:numCache>
            </c:numRef>
          </c:xVal>
          <c:yVal>
            <c:numRef>
              <c:f>'rtlt-1_Boomer_Ginny_Samples_595'!$E$26:$E$30</c:f>
              <c:numCache>
                <c:formatCode>0.00</c:formatCode>
                <c:ptCount val="5"/>
                <c:pt idx="0">
                  <c:v>0.0</c:v>
                </c:pt>
                <c:pt idx="1">
                  <c:v>0.124733333333333</c:v>
                </c:pt>
                <c:pt idx="2">
                  <c:v>0.2584</c:v>
                </c:pt>
                <c:pt idx="3">
                  <c:v>0.406366666666667</c:v>
                </c:pt>
                <c:pt idx="4">
                  <c:v>0.626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9967088"/>
        <c:axId val="-1229963696"/>
      </c:scatterChart>
      <c:valAx>
        <c:axId val="-1229967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Concentration (𝞵g/ml)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1229963696"/>
        <c:crosses val="autoZero"/>
        <c:crossBetween val="midCat"/>
      </c:valAx>
      <c:valAx>
        <c:axId val="-1229963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Absorbance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1229967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57150">
      <a:noFill/>
    </a:ln>
    <a:effectLst/>
  </c:spPr>
  <c:txPr>
    <a:bodyPr/>
    <a:lstStyle/>
    <a:p>
      <a:pPr algn="just"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C7749-2B5C-4046-AFD4-3469F7D6DB2D}" type="doc">
      <dgm:prSet loTypeId="urn:microsoft.com/office/officeart/2005/8/layout/process2" loCatId="" qsTypeId="urn:microsoft.com/office/officeart/2005/8/quickstyle/simple1" qsCatId="simple" csTypeId="urn:microsoft.com/office/officeart/2005/8/colors/accent0_1" csCatId="mainScheme" phldr="1"/>
      <dgm:spPr/>
    </dgm:pt>
    <dgm:pt modelId="{AFF25396-9078-B440-BF65-AEF2B16B1B90}">
      <dgm:prSet phldrT="[Text]"/>
      <dgm:spPr>
        <a:solidFill>
          <a:srgbClr val="AF0001"/>
        </a:solidFill>
        <a:ln>
          <a:solidFill>
            <a:srgbClr val="AF0001"/>
          </a:solidFill>
        </a:ln>
      </dgm:spPr>
      <dgm:t>
        <a:bodyPr/>
        <a:lstStyle/>
        <a:p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" charset="0"/>
              <a:ea typeface="Times" charset="0"/>
              <a:cs typeface="Times" charset="0"/>
            </a:rPr>
            <a:t>Isolation</a:t>
          </a:r>
          <a:endParaRPr lang="en-US" dirty="0">
            <a:ln>
              <a:solidFill>
                <a:sysClr val="windowText" lastClr="000000"/>
              </a:solidFill>
            </a:ln>
            <a:solidFill>
              <a:schemeClr val="tx1"/>
            </a:solidFill>
            <a:latin typeface="Times" charset="0"/>
            <a:ea typeface="Times" charset="0"/>
            <a:cs typeface="Times" charset="0"/>
          </a:endParaRPr>
        </a:p>
      </dgm:t>
    </dgm:pt>
    <dgm:pt modelId="{0A5FCB5E-C9B1-DE4F-879E-82BDC442414B}" type="parTrans" cxnId="{E9F95558-C66E-ED48-B9A7-CA327AB08B35}">
      <dgm:prSet/>
      <dgm:spPr/>
      <dgm:t>
        <a:bodyPr/>
        <a:lstStyle/>
        <a:p>
          <a:endParaRPr lang="en-US"/>
        </a:p>
      </dgm:t>
    </dgm:pt>
    <dgm:pt modelId="{BA7E8DE6-0BA8-9947-8398-F80AED37C6C6}" type="sibTrans" cxnId="{E9F95558-C66E-ED48-B9A7-CA327AB08B35}">
      <dgm:prSet/>
      <dgm:spPr>
        <a:solidFill>
          <a:srgbClr val="AF0001"/>
        </a:solidFill>
      </dgm:spPr>
      <dgm:t>
        <a:bodyPr/>
        <a:lstStyle/>
        <a:p>
          <a:endParaRPr lang="en-US"/>
        </a:p>
      </dgm:t>
    </dgm:pt>
    <dgm:pt modelId="{FBF79153-5211-6848-8CB2-385A95BDC2B9}">
      <dgm:prSet phldrT="[Text]"/>
      <dgm:spPr>
        <a:solidFill>
          <a:srgbClr val="650102"/>
        </a:solidFill>
        <a:ln>
          <a:solidFill>
            <a:srgbClr val="AF0001"/>
          </a:solidFill>
        </a:ln>
      </dgm:spPr>
      <dgm:t>
        <a:bodyPr/>
        <a:lstStyle/>
        <a:p>
          <a:r>
            <a:rPr lang="en-US" dirty="0" smtClean="0">
              <a:solidFill>
                <a:schemeClr val="bg2">
                  <a:lumMod val="90000"/>
                </a:schemeClr>
              </a:solidFill>
              <a:latin typeface="Times" charset="0"/>
              <a:ea typeface="Times" charset="0"/>
              <a:cs typeface="Times" charset="0"/>
            </a:rPr>
            <a:t>Purification</a:t>
          </a:r>
          <a:endParaRPr lang="en-US" dirty="0">
            <a:solidFill>
              <a:schemeClr val="bg2">
                <a:lumMod val="90000"/>
              </a:schemeClr>
            </a:solidFill>
            <a:latin typeface="Times" charset="0"/>
            <a:ea typeface="Times" charset="0"/>
            <a:cs typeface="Times" charset="0"/>
          </a:endParaRPr>
        </a:p>
      </dgm:t>
    </dgm:pt>
    <dgm:pt modelId="{B71F6A4D-09BC-5E41-84BD-D7755604086E}" type="parTrans" cxnId="{F7EE8AB1-1CFD-314E-9807-35FFF38B0C15}">
      <dgm:prSet/>
      <dgm:spPr/>
      <dgm:t>
        <a:bodyPr/>
        <a:lstStyle/>
        <a:p>
          <a:endParaRPr lang="en-US"/>
        </a:p>
      </dgm:t>
    </dgm:pt>
    <dgm:pt modelId="{09983785-01FD-9441-81A4-F6D13577321A}" type="sibTrans" cxnId="{F7EE8AB1-1CFD-314E-9807-35FFF38B0C15}">
      <dgm:prSet/>
      <dgm:spPr>
        <a:solidFill>
          <a:srgbClr val="650102"/>
        </a:solidFill>
      </dgm:spPr>
      <dgm:t>
        <a:bodyPr/>
        <a:lstStyle/>
        <a:p>
          <a:endParaRPr lang="en-US">
            <a:solidFill>
              <a:srgbClr val="650102"/>
            </a:solidFill>
          </a:endParaRPr>
        </a:p>
      </dgm:t>
    </dgm:pt>
    <dgm:pt modelId="{29943BE8-68CE-A44B-BFB9-C8355E50893B}">
      <dgm:prSet phldrT="[Text]"/>
      <dgm:spPr>
        <a:solidFill>
          <a:srgbClr val="3D0001"/>
        </a:solidFill>
        <a:ln>
          <a:solidFill>
            <a:srgbClr val="AF0001"/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Times" charset="0"/>
              <a:ea typeface="Times" charset="0"/>
              <a:cs typeface="Times" charset="0"/>
            </a:rPr>
            <a:t>Refolding</a:t>
          </a:r>
          <a:endParaRPr lang="en-US" dirty="0">
            <a:solidFill>
              <a:schemeClr val="bg1"/>
            </a:solidFill>
            <a:latin typeface="Times" charset="0"/>
            <a:ea typeface="Times" charset="0"/>
            <a:cs typeface="Times" charset="0"/>
          </a:endParaRPr>
        </a:p>
      </dgm:t>
    </dgm:pt>
    <dgm:pt modelId="{91AAB14F-AB35-904D-82F0-C3AF9C867F67}" type="parTrans" cxnId="{5D0584A5-6BB6-6C46-B7C4-B8D20425C1B9}">
      <dgm:prSet/>
      <dgm:spPr/>
      <dgm:t>
        <a:bodyPr/>
        <a:lstStyle/>
        <a:p>
          <a:endParaRPr lang="en-US"/>
        </a:p>
      </dgm:t>
    </dgm:pt>
    <dgm:pt modelId="{EBF31EAA-DFB2-F247-85CA-805E16E033B0}" type="sibTrans" cxnId="{5D0584A5-6BB6-6C46-B7C4-B8D20425C1B9}">
      <dgm:prSet/>
      <dgm:spPr/>
      <dgm:t>
        <a:bodyPr/>
        <a:lstStyle/>
        <a:p>
          <a:endParaRPr lang="en-US"/>
        </a:p>
      </dgm:t>
    </dgm:pt>
    <dgm:pt modelId="{95B75268-5972-9845-9AD2-124B7C0D6AF9}" type="pres">
      <dgm:prSet presAssocID="{235C7749-2B5C-4046-AFD4-3469F7D6DB2D}" presName="linearFlow" presStyleCnt="0">
        <dgm:presLayoutVars>
          <dgm:resizeHandles val="exact"/>
        </dgm:presLayoutVars>
      </dgm:prSet>
      <dgm:spPr/>
    </dgm:pt>
    <dgm:pt modelId="{F71F1D02-65C5-3E4C-A0AB-E22C8AE63AEC}" type="pres">
      <dgm:prSet presAssocID="{AFF25396-9078-B440-BF65-AEF2B16B1B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E7FC0-CEC0-3740-A155-D50836229F2D}" type="pres">
      <dgm:prSet presAssocID="{BA7E8DE6-0BA8-9947-8398-F80AED37C6C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0F53AB3-B19C-0D42-B059-B48E9830F026}" type="pres">
      <dgm:prSet presAssocID="{BA7E8DE6-0BA8-9947-8398-F80AED37C6C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4369AE1-203F-1745-826D-B167BC33397E}" type="pres">
      <dgm:prSet presAssocID="{FBF79153-5211-6848-8CB2-385A95BDC2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EFBA13-DA80-D540-AD51-55479005B108}" type="pres">
      <dgm:prSet presAssocID="{09983785-01FD-9441-81A4-F6D13577321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2685D11-EA35-3B42-977E-C4119FBB7400}" type="pres">
      <dgm:prSet presAssocID="{09983785-01FD-9441-81A4-F6D13577321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E4EAA6F-E35E-D442-9136-877AA9D4FC0B}" type="pres">
      <dgm:prSet presAssocID="{29943BE8-68CE-A44B-BFB9-C8355E50893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B7064D-4EB7-8742-ABC0-D58EFDFC6881}" type="presOf" srcId="{09983785-01FD-9441-81A4-F6D13577321A}" destId="{8DEFBA13-DA80-D540-AD51-55479005B108}" srcOrd="0" destOrd="0" presId="urn:microsoft.com/office/officeart/2005/8/layout/process2"/>
    <dgm:cxn modelId="{C1E5F057-DBF9-144F-AB2C-F5237F53885F}" type="presOf" srcId="{AFF25396-9078-B440-BF65-AEF2B16B1B90}" destId="{F71F1D02-65C5-3E4C-A0AB-E22C8AE63AEC}" srcOrd="0" destOrd="0" presId="urn:microsoft.com/office/officeart/2005/8/layout/process2"/>
    <dgm:cxn modelId="{A527548B-DAFC-514A-A4DA-6525A7A690C7}" type="presOf" srcId="{FBF79153-5211-6848-8CB2-385A95BDC2B9}" destId="{C4369AE1-203F-1745-826D-B167BC33397E}" srcOrd="0" destOrd="0" presId="urn:microsoft.com/office/officeart/2005/8/layout/process2"/>
    <dgm:cxn modelId="{70386214-FEF5-7243-B03F-4F7E64C7752C}" type="presOf" srcId="{235C7749-2B5C-4046-AFD4-3469F7D6DB2D}" destId="{95B75268-5972-9845-9AD2-124B7C0D6AF9}" srcOrd="0" destOrd="0" presId="urn:microsoft.com/office/officeart/2005/8/layout/process2"/>
    <dgm:cxn modelId="{E380E5E8-68AA-4D4E-9F1C-8B64D34C3F13}" type="presOf" srcId="{BA7E8DE6-0BA8-9947-8398-F80AED37C6C6}" destId="{A30E7FC0-CEC0-3740-A155-D50836229F2D}" srcOrd="0" destOrd="0" presId="urn:microsoft.com/office/officeart/2005/8/layout/process2"/>
    <dgm:cxn modelId="{214A6A77-B4DC-8643-A3CB-3ED711506D20}" type="presOf" srcId="{29943BE8-68CE-A44B-BFB9-C8355E50893B}" destId="{3E4EAA6F-E35E-D442-9136-877AA9D4FC0B}" srcOrd="0" destOrd="0" presId="urn:microsoft.com/office/officeart/2005/8/layout/process2"/>
    <dgm:cxn modelId="{BEB171F8-E9C9-5C40-8599-C312CD46C8A0}" type="presOf" srcId="{BA7E8DE6-0BA8-9947-8398-F80AED37C6C6}" destId="{C0F53AB3-B19C-0D42-B059-B48E9830F026}" srcOrd="1" destOrd="0" presId="urn:microsoft.com/office/officeart/2005/8/layout/process2"/>
    <dgm:cxn modelId="{7B196B10-D773-B648-A4EF-ECF5E77AF63F}" type="presOf" srcId="{09983785-01FD-9441-81A4-F6D13577321A}" destId="{12685D11-EA35-3B42-977E-C4119FBB7400}" srcOrd="1" destOrd="0" presId="urn:microsoft.com/office/officeart/2005/8/layout/process2"/>
    <dgm:cxn modelId="{5D0584A5-6BB6-6C46-B7C4-B8D20425C1B9}" srcId="{235C7749-2B5C-4046-AFD4-3469F7D6DB2D}" destId="{29943BE8-68CE-A44B-BFB9-C8355E50893B}" srcOrd="2" destOrd="0" parTransId="{91AAB14F-AB35-904D-82F0-C3AF9C867F67}" sibTransId="{EBF31EAA-DFB2-F247-85CA-805E16E033B0}"/>
    <dgm:cxn modelId="{F7EE8AB1-1CFD-314E-9807-35FFF38B0C15}" srcId="{235C7749-2B5C-4046-AFD4-3469F7D6DB2D}" destId="{FBF79153-5211-6848-8CB2-385A95BDC2B9}" srcOrd="1" destOrd="0" parTransId="{B71F6A4D-09BC-5E41-84BD-D7755604086E}" sibTransId="{09983785-01FD-9441-81A4-F6D13577321A}"/>
    <dgm:cxn modelId="{E9F95558-C66E-ED48-B9A7-CA327AB08B35}" srcId="{235C7749-2B5C-4046-AFD4-3469F7D6DB2D}" destId="{AFF25396-9078-B440-BF65-AEF2B16B1B90}" srcOrd="0" destOrd="0" parTransId="{0A5FCB5E-C9B1-DE4F-879E-82BDC442414B}" sibTransId="{BA7E8DE6-0BA8-9947-8398-F80AED37C6C6}"/>
    <dgm:cxn modelId="{958829F2-BA65-6F4F-A524-BAC4E3FBE05F}" type="presParOf" srcId="{95B75268-5972-9845-9AD2-124B7C0D6AF9}" destId="{F71F1D02-65C5-3E4C-A0AB-E22C8AE63AEC}" srcOrd="0" destOrd="0" presId="urn:microsoft.com/office/officeart/2005/8/layout/process2"/>
    <dgm:cxn modelId="{65D779B2-9E3B-D849-B351-0ED9EFC8EA1D}" type="presParOf" srcId="{95B75268-5972-9845-9AD2-124B7C0D6AF9}" destId="{A30E7FC0-CEC0-3740-A155-D50836229F2D}" srcOrd="1" destOrd="0" presId="urn:microsoft.com/office/officeart/2005/8/layout/process2"/>
    <dgm:cxn modelId="{53A10FD4-FD32-B74D-AB36-2488AEB26435}" type="presParOf" srcId="{A30E7FC0-CEC0-3740-A155-D50836229F2D}" destId="{C0F53AB3-B19C-0D42-B059-B48E9830F026}" srcOrd="0" destOrd="0" presId="urn:microsoft.com/office/officeart/2005/8/layout/process2"/>
    <dgm:cxn modelId="{0BC573BE-0AF4-DF4C-BAB7-73A200D917D4}" type="presParOf" srcId="{95B75268-5972-9845-9AD2-124B7C0D6AF9}" destId="{C4369AE1-203F-1745-826D-B167BC33397E}" srcOrd="2" destOrd="0" presId="urn:microsoft.com/office/officeart/2005/8/layout/process2"/>
    <dgm:cxn modelId="{6D57EFA8-A2E3-9F4A-9459-F627091FE517}" type="presParOf" srcId="{95B75268-5972-9845-9AD2-124B7C0D6AF9}" destId="{8DEFBA13-DA80-D540-AD51-55479005B108}" srcOrd="3" destOrd="0" presId="urn:microsoft.com/office/officeart/2005/8/layout/process2"/>
    <dgm:cxn modelId="{4D7F1E5E-C4D4-AF4D-A98C-CC4FAB6DF06B}" type="presParOf" srcId="{8DEFBA13-DA80-D540-AD51-55479005B108}" destId="{12685D11-EA35-3B42-977E-C4119FBB7400}" srcOrd="0" destOrd="0" presId="urn:microsoft.com/office/officeart/2005/8/layout/process2"/>
    <dgm:cxn modelId="{9AF153DC-315C-D94B-BF06-AE71E81A5A16}" type="presParOf" srcId="{95B75268-5972-9845-9AD2-124B7C0D6AF9}" destId="{3E4EAA6F-E35E-D442-9136-877AA9D4FC0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1D02-65C5-3E4C-A0AB-E22C8AE63AEC}">
      <dsp:nvSpPr>
        <dsp:cNvPr id="0" name=""/>
        <dsp:cNvSpPr/>
      </dsp:nvSpPr>
      <dsp:spPr>
        <a:xfrm>
          <a:off x="564171" y="0"/>
          <a:ext cx="2151470" cy="1195261"/>
        </a:xfrm>
        <a:prstGeom prst="roundRect">
          <a:avLst>
            <a:gd name="adj" fmla="val 10000"/>
          </a:avLst>
        </a:prstGeom>
        <a:solidFill>
          <a:srgbClr val="AF0001"/>
        </a:solidFill>
        <a:ln w="12700" cap="flat" cmpd="sng" algn="ctr">
          <a:solidFill>
            <a:srgbClr val="AF00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" charset="0"/>
              <a:ea typeface="Times" charset="0"/>
              <a:cs typeface="Times" charset="0"/>
            </a:rPr>
            <a:t>Isolation</a:t>
          </a:r>
          <a:endParaRPr lang="en-US" sz="3000" kern="1200" dirty="0">
            <a:ln>
              <a:solidFill>
                <a:sysClr val="windowText" lastClr="000000"/>
              </a:solidFill>
            </a:ln>
            <a:solidFill>
              <a:schemeClr val="tx1"/>
            </a:solidFill>
            <a:latin typeface="Times" charset="0"/>
            <a:ea typeface="Times" charset="0"/>
            <a:cs typeface="Times" charset="0"/>
          </a:endParaRPr>
        </a:p>
      </dsp:txBody>
      <dsp:txXfrm>
        <a:off x="599179" y="35008"/>
        <a:ext cx="2081454" cy="1125245"/>
      </dsp:txXfrm>
    </dsp:sp>
    <dsp:sp modelId="{A30E7FC0-CEC0-3740-A155-D50836229F2D}">
      <dsp:nvSpPr>
        <dsp:cNvPr id="0" name=""/>
        <dsp:cNvSpPr/>
      </dsp:nvSpPr>
      <dsp:spPr>
        <a:xfrm rot="5400000">
          <a:off x="1415795" y="1225142"/>
          <a:ext cx="448222" cy="537867"/>
        </a:xfrm>
        <a:prstGeom prst="rightArrow">
          <a:avLst>
            <a:gd name="adj1" fmla="val 60000"/>
            <a:gd name="adj2" fmla="val 50000"/>
          </a:avLst>
        </a:prstGeom>
        <a:solidFill>
          <a:srgbClr val="AF00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-5400000">
        <a:off x="1478546" y="1269965"/>
        <a:ext cx="322721" cy="313755"/>
      </dsp:txXfrm>
    </dsp:sp>
    <dsp:sp modelId="{C4369AE1-203F-1745-826D-B167BC33397E}">
      <dsp:nvSpPr>
        <dsp:cNvPr id="0" name=""/>
        <dsp:cNvSpPr/>
      </dsp:nvSpPr>
      <dsp:spPr>
        <a:xfrm>
          <a:off x="564171" y="1792891"/>
          <a:ext cx="2151470" cy="1195261"/>
        </a:xfrm>
        <a:prstGeom prst="roundRect">
          <a:avLst>
            <a:gd name="adj" fmla="val 10000"/>
          </a:avLst>
        </a:prstGeom>
        <a:solidFill>
          <a:srgbClr val="650102"/>
        </a:solidFill>
        <a:ln w="12700" cap="flat" cmpd="sng" algn="ctr">
          <a:solidFill>
            <a:srgbClr val="AF00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bg2">
                  <a:lumMod val="90000"/>
                </a:schemeClr>
              </a:solidFill>
              <a:latin typeface="Times" charset="0"/>
              <a:ea typeface="Times" charset="0"/>
              <a:cs typeface="Times" charset="0"/>
            </a:rPr>
            <a:t>Purification</a:t>
          </a:r>
          <a:endParaRPr lang="en-US" sz="3000" kern="1200" dirty="0">
            <a:solidFill>
              <a:schemeClr val="bg2">
                <a:lumMod val="90000"/>
              </a:schemeClr>
            </a:solidFill>
            <a:latin typeface="Times" charset="0"/>
            <a:ea typeface="Times" charset="0"/>
            <a:cs typeface="Times" charset="0"/>
          </a:endParaRPr>
        </a:p>
      </dsp:txBody>
      <dsp:txXfrm>
        <a:off x="599179" y="1827899"/>
        <a:ext cx="2081454" cy="1125245"/>
      </dsp:txXfrm>
    </dsp:sp>
    <dsp:sp modelId="{8DEFBA13-DA80-D540-AD51-55479005B108}">
      <dsp:nvSpPr>
        <dsp:cNvPr id="0" name=""/>
        <dsp:cNvSpPr/>
      </dsp:nvSpPr>
      <dsp:spPr>
        <a:xfrm rot="5400000">
          <a:off x="1415795" y="3018034"/>
          <a:ext cx="448222" cy="537867"/>
        </a:xfrm>
        <a:prstGeom prst="rightArrow">
          <a:avLst>
            <a:gd name="adj1" fmla="val 60000"/>
            <a:gd name="adj2" fmla="val 50000"/>
          </a:avLst>
        </a:prstGeom>
        <a:solidFill>
          <a:srgbClr val="6501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rgbClr val="650102"/>
            </a:solidFill>
          </a:endParaRPr>
        </a:p>
      </dsp:txBody>
      <dsp:txXfrm rot="-5400000">
        <a:off x="1478546" y="3062857"/>
        <a:ext cx="322721" cy="313755"/>
      </dsp:txXfrm>
    </dsp:sp>
    <dsp:sp modelId="{3E4EAA6F-E35E-D442-9136-877AA9D4FC0B}">
      <dsp:nvSpPr>
        <dsp:cNvPr id="0" name=""/>
        <dsp:cNvSpPr/>
      </dsp:nvSpPr>
      <dsp:spPr>
        <a:xfrm>
          <a:off x="564171" y="3585783"/>
          <a:ext cx="2151470" cy="1195261"/>
        </a:xfrm>
        <a:prstGeom prst="roundRect">
          <a:avLst>
            <a:gd name="adj" fmla="val 10000"/>
          </a:avLst>
        </a:prstGeom>
        <a:solidFill>
          <a:srgbClr val="3D0001"/>
        </a:solidFill>
        <a:ln w="12700" cap="flat" cmpd="sng" algn="ctr">
          <a:solidFill>
            <a:srgbClr val="AF00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bg1"/>
              </a:solidFill>
              <a:latin typeface="Times" charset="0"/>
              <a:ea typeface="Times" charset="0"/>
              <a:cs typeface="Times" charset="0"/>
            </a:rPr>
            <a:t>Refolding</a:t>
          </a:r>
          <a:endParaRPr lang="en-US" sz="3000" kern="1200" dirty="0">
            <a:solidFill>
              <a:schemeClr val="bg1"/>
            </a:solidFill>
            <a:latin typeface="Times" charset="0"/>
            <a:ea typeface="Times" charset="0"/>
            <a:cs typeface="Times" charset="0"/>
          </a:endParaRPr>
        </a:p>
      </dsp:txBody>
      <dsp:txXfrm>
        <a:off x="599179" y="3620791"/>
        <a:ext cx="2081454" cy="1125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0.13625</cdr:x>
      <cdr:y>0.06093</cdr:y>
    </cdr:from>
    <cdr:to>
      <cdr:x>0.3753</cdr:x>
      <cdr:y>0.24134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7089" y="174224"/>
          <a:ext cx="1310751" cy="5158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>
              <a:latin typeface="Times New Roman" charset="0"/>
              <a:ea typeface="Times New Roman" charset="0"/>
              <a:cs typeface="Times New Roman" charset="0"/>
            </a:rPr>
            <a:t>ℷ:595nm</a:t>
          </a:r>
          <a:endParaRPr lang="en-US" sz="1100">
            <a:latin typeface="Times New Roman" charset="0"/>
            <a:ea typeface="Times New Roman" charset="0"/>
            <a:cs typeface="Times New Roman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CDF1B-5D89-5A4D-AFE4-C16F416CEB5A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945BA-4C48-AB40-A157-3DFF74B32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1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8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15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945BA-4C48-AB40-A157-3DFF74B321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0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7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3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6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0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92461-8535-8446-859A-D4860241B5A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9635-6A5D-C948-B985-38BD07A4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tif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12356" y="1700213"/>
            <a:ext cx="12204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Characterization and Quantification of Fibrinogen and TLT-1 Binding Properties</a:t>
            </a:r>
            <a:endParaRPr lang="en-US" sz="6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-12356" y="4526112"/>
            <a:ext cx="122043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Charles “Boomer” Russell</a:t>
            </a: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Senior Thesis</a:t>
            </a: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November 30, 2018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403" name="Group 402"/>
          <p:cNvGrpSpPr/>
          <p:nvPr/>
        </p:nvGrpSpPr>
        <p:grpSpPr>
          <a:xfrm>
            <a:off x="4949740" y="3818005"/>
            <a:ext cx="2280164" cy="344640"/>
            <a:chOff x="4831093" y="3818005"/>
            <a:chExt cx="2280164" cy="344640"/>
          </a:xfrm>
        </p:grpSpPr>
        <p:sp>
          <p:nvSpPr>
            <p:cNvPr id="399" name="Triangle 398"/>
            <p:cNvSpPr/>
            <p:nvPr/>
          </p:nvSpPr>
          <p:spPr>
            <a:xfrm rot="10800000">
              <a:off x="4831093" y="3818005"/>
              <a:ext cx="399108" cy="344638"/>
            </a:xfrm>
            <a:prstGeom prst="triangle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Triangle 399"/>
            <p:cNvSpPr/>
            <p:nvPr/>
          </p:nvSpPr>
          <p:spPr>
            <a:xfrm>
              <a:off x="5456094" y="3818007"/>
              <a:ext cx="399108" cy="3446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Triangle 400"/>
            <p:cNvSpPr/>
            <p:nvPr/>
          </p:nvSpPr>
          <p:spPr>
            <a:xfrm>
              <a:off x="6712149" y="3818007"/>
              <a:ext cx="399108" cy="344638"/>
            </a:xfrm>
            <a:prstGeom prst="triangle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Triangle 401"/>
            <p:cNvSpPr/>
            <p:nvPr/>
          </p:nvSpPr>
          <p:spPr>
            <a:xfrm rot="10800000">
              <a:off x="6084122" y="3818006"/>
              <a:ext cx="399108" cy="3446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1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464326"/>
            <a:ext cx="1011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Isolation &amp; Purification Results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3362" r="2735" b="4488"/>
          <a:stretch/>
        </p:blipFill>
        <p:spPr>
          <a:xfrm>
            <a:off x="125506" y="1470671"/>
            <a:ext cx="5789783" cy="5019903"/>
          </a:xfrm>
          <a:prstGeom prst="rect">
            <a:avLst/>
          </a:prstGeom>
          <a:ln w="57150">
            <a:noFill/>
          </a:ln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7" t="50643" r="28408" b="22873"/>
          <a:stretch/>
        </p:blipFill>
        <p:spPr>
          <a:xfrm rot="5400000">
            <a:off x="8068337" y="2678983"/>
            <a:ext cx="3850405" cy="3772777"/>
          </a:xfrm>
          <a:prstGeom prst="rect">
            <a:avLst/>
          </a:prstGeom>
        </p:spPr>
      </p:pic>
      <p:sp>
        <p:nvSpPr>
          <p:cNvPr id="185" name="Down Arrow 184"/>
          <p:cNvSpPr/>
          <p:nvPr/>
        </p:nvSpPr>
        <p:spPr>
          <a:xfrm rot="5400000">
            <a:off x="6170923" y="2890648"/>
            <a:ext cx="1405703" cy="1642313"/>
          </a:xfrm>
          <a:prstGeom prst="downArrow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TextBox 173"/>
          <p:cNvSpPr txBox="1"/>
          <p:nvPr/>
        </p:nvSpPr>
        <p:spPr>
          <a:xfrm>
            <a:off x="6091254" y="3480971"/>
            <a:ext cx="170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SDS-PAGE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21454" y="4719697"/>
            <a:ext cx="1895917" cy="1405703"/>
            <a:chOff x="5821454" y="4719697"/>
            <a:chExt cx="1895917" cy="1405703"/>
          </a:xfrm>
        </p:grpSpPr>
        <p:sp>
          <p:nvSpPr>
            <p:cNvPr id="186" name="Down Arrow 185"/>
            <p:cNvSpPr/>
            <p:nvPr/>
          </p:nvSpPr>
          <p:spPr>
            <a:xfrm rot="16200000">
              <a:off x="6193363" y="4601392"/>
              <a:ext cx="1405703" cy="1642313"/>
            </a:xfrm>
            <a:prstGeom prst="downArrow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821454" y="5007049"/>
              <a:ext cx="17079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Western Blot</a:t>
              </a:r>
              <a:endPara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679" y="5422547"/>
            <a:ext cx="5906610" cy="415499"/>
          </a:xfrm>
          <a:prstGeom prst="rect">
            <a:avLst/>
          </a:prstGeom>
          <a:noFill/>
          <a:ln w="38100">
            <a:solidFill>
              <a:srgbClr val="71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 rot="16200000">
            <a:off x="8416644" y="4008274"/>
            <a:ext cx="319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Washington TLT-1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 rot="16200000">
            <a:off x="9697841" y="4022563"/>
            <a:ext cx="319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Russell TLT-1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8107150" y="2062534"/>
            <a:ext cx="377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Western Blot probed with ab69 (antibody that detects sTLT-1)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639" y="2647309"/>
            <a:ext cx="5106390" cy="2683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508954" y="5930167"/>
            <a:ext cx="5106390" cy="556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/>
      <p:bldP spid="191" grpId="0"/>
      <p:bldP spid="6" grpId="0" animBg="1"/>
      <p:bldP spid="1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362727"/>
            <a:ext cx="1011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Refolding &amp; Bradford Results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" y="1401547"/>
            <a:ext cx="4850362" cy="5197689"/>
          </a:xfrm>
          <a:prstGeom prst="rect">
            <a:avLst/>
          </a:prstGeom>
          <a:ln w="57150">
            <a:noFill/>
          </a:ln>
        </p:spPr>
      </p:pic>
      <p:graphicFrame>
        <p:nvGraphicFramePr>
          <p:cNvPr id="83" name="Chart 82"/>
          <p:cNvGraphicFramePr/>
          <p:nvPr>
            <p:extLst>
              <p:ext uri="{D42A27DB-BD31-4B8C-83A1-F6EECF244321}">
                <p14:modId xmlns:p14="http://schemas.microsoft.com/office/powerpoint/2010/main" val="776509816"/>
              </p:ext>
            </p:extLst>
          </p:nvPr>
        </p:nvGraphicFramePr>
        <p:xfrm>
          <a:off x="5042672" y="1603472"/>
          <a:ext cx="6757213" cy="3076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68623"/>
              </p:ext>
            </p:extLst>
          </p:nvPr>
        </p:nvGraphicFramePr>
        <p:xfrm>
          <a:off x="5698538" y="4913944"/>
          <a:ext cx="5977980" cy="11912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5428"/>
                <a:gridCol w="1120390"/>
                <a:gridCol w="1807329"/>
                <a:gridCol w="2394833"/>
              </a:tblGrid>
              <a:tr h="215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Sample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Dilution Factor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Calculated Concentration (µg/mL)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Calculated Stock Concentration (µg/mL)</a:t>
                      </a:r>
                    </a:p>
                  </a:txBody>
                  <a:tcPr marL="68580" marR="68580" marT="0" marB="0" anchor="b"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A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1:10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17.26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172.6</a:t>
                      </a:r>
                    </a:p>
                  </a:txBody>
                  <a:tcPr marL="68580" marR="68580" marT="0" marB="0" anchor="b"/>
                </a:tc>
              </a:tr>
              <a:tr h="203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C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1:50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3.4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170</a:t>
                      </a:r>
                    </a:p>
                  </a:txBody>
                  <a:tcPr marL="68580" marR="68580" marT="0" marB="0" anchor="b"/>
                </a:tc>
              </a:tr>
              <a:tr h="203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1:10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15.8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158.1</a:t>
                      </a:r>
                    </a:p>
                  </a:txBody>
                  <a:tcPr marL="68580" marR="68580" marT="0" marB="0" anchor="b"/>
                </a:tc>
              </a:tr>
              <a:tr h="203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F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1:50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2.15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107.5</a:t>
                      </a: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785858" y="6408486"/>
            <a:ext cx="5355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Refolded TLT-1 = rTLT-1, Pure TLT-1 = pTLT-1</a:t>
            </a:r>
            <a:endParaRPr lang="en-US" sz="1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428468"/>
            <a:ext cx="10119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Fluorescence Assays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2" name="Picture 81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7004" r="7038" b="23480"/>
          <a:stretch/>
        </p:blipFill>
        <p:spPr bwMode="auto">
          <a:xfrm>
            <a:off x="128928" y="1444984"/>
            <a:ext cx="8392823" cy="2493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35" y="1550752"/>
            <a:ext cx="3504780" cy="384058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08034" y="3756900"/>
            <a:ext cx="7556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Intrinsic Tryptophan Fluorescence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Fibrinogen has 72 W | TLT-1 has 1 W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induces conformational changes in Fibrinogen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Inhibits W fluorescence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404097" y="5391349"/>
            <a:ext cx="4787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Excite @ 280 and 290 nm</a:t>
            </a:r>
          </a:p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Collect between 320-400</a:t>
            </a:r>
          </a:p>
        </p:txBody>
      </p:sp>
    </p:spTree>
    <p:extLst>
      <p:ext uri="{BB962C8B-B14F-4D97-AF65-F5344CB8AC3E}">
        <p14:creationId xmlns:p14="http://schemas.microsoft.com/office/powerpoint/2010/main" val="15227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428468"/>
            <a:ext cx="10119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Fluorescence Assays Part </a:t>
            </a:r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1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6" y="1797256"/>
            <a:ext cx="6904471" cy="4309683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69480" y="5568330"/>
            <a:ext cx="5341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Perkin Elmer LS </a:t>
            </a:r>
            <a:r>
              <a:rPr lang="mr-IN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5B Luminescence Spectrometer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9601" y="3688692"/>
            <a:ext cx="648393" cy="1824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59600" y="4150541"/>
            <a:ext cx="648393" cy="1362635"/>
          </a:xfrm>
          <a:prstGeom prst="rect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8648976" y="3688692"/>
            <a:ext cx="648393" cy="1824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648975" y="4150541"/>
            <a:ext cx="648393" cy="1362635"/>
          </a:xfrm>
          <a:prstGeom prst="rect">
            <a:avLst/>
          </a:prstGeom>
          <a:gradFill>
            <a:gsLst>
              <a:gs pos="0">
                <a:srgbClr val="FF521C"/>
              </a:gs>
              <a:gs pos="42000">
                <a:srgbClr val="7100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9575166" y="3686579"/>
            <a:ext cx="648393" cy="1824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29492" y="3691101"/>
            <a:ext cx="648393" cy="1824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6200000">
            <a:off x="8956225" y="842751"/>
            <a:ext cx="1427408" cy="3811964"/>
          </a:xfrm>
          <a:prstGeom prst="downArrow">
            <a:avLst/>
          </a:prstGeom>
          <a:gradFill>
            <a:gsLst>
              <a:gs pos="0">
                <a:srgbClr val="710001"/>
              </a:gs>
              <a:gs pos="100000">
                <a:srgbClr val="FF521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288421" y="2517900"/>
            <a:ext cx="251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Increasing [TLT-1]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582987" y="4148429"/>
            <a:ext cx="648393" cy="1362635"/>
          </a:xfrm>
          <a:prstGeom prst="rect">
            <a:avLst/>
          </a:prstGeom>
          <a:gradFill>
            <a:gsLst>
              <a:gs pos="0">
                <a:srgbClr val="FF521C"/>
              </a:gs>
              <a:gs pos="84000">
                <a:srgbClr val="7100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0537313" y="4148429"/>
            <a:ext cx="648393" cy="1362635"/>
          </a:xfrm>
          <a:prstGeom prst="rect">
            <a:avLst/>
          </a:prstGeom>
          <a:gradFill>
            <a:gsLst>
              <a:gs pos="0">
                <a:srgbClr val="FF521C"/>
              </a:gs>
              <a:gs pos="100000">
                <a:srgbClr val="7100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428468"/>
            <a:ext cx="10119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Fluorescence Assays Part 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2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3" y="2350910"/>
            <a:ext cx="6313043" cy="32023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2965" y="2138765"/>
            <a:ext cx="3681684" cy="37008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32965" y="2147881"/>
            <a:ext cx="1208868" cy="1208868"/>
          </a:xfrm>
          <a:prstGeom prst="ellipse">
            <a:avLst/>
          </a:prstGeom>
          <a:solidFill>
            <a:srgbClr val="710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73506" y="2162178"/>
            <a:ext cx="1208868" cy="1208868"/>
          </a:xfrm>
          <a:prstGeom prst="ellipse">
            <a:avLst/>
          </a:prstGeom>
          <a:solidFill>
            <a:srgbClr val="710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305781" y="2174760"/>
            <a:ext cx="1208868" cy="1208868"/>
          </a:xfrm>
          <a:prstGeom prst="ellipse">
            <a:avLst/>
          </a:prstGeom>
          <a:solidFill>
            <a:srgbClr val="710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832965" y="3382178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38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8073506" y="3396475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38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9305781" y="3409057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38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844283" y="4603893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100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073249" y="4618190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100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9293949" y="4630772"/>
            <a:ext cx="1208868" cy="1208868"/>
          </a:xfrm>
          <a:prstGeom prst="ellipse">
            <a:avLst/>
          </a:prstGeom>
          <a:gradFill>
            <a:gsLst>
              <a:gs pos="0">
                <a:srgbClr val="FF521C"/>
              </a:gs>
              <a:gs pos="100000">
                <a:srgbClr val="71000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own Arrow 90"/>
          <p:cNvSpPr/>
          <p:nvPr/>
        </p:nvSpPr>
        <p:spPr>
          <a:xfrm>
            <a:off x="10681367" y="2109284"/>
            <a:ext cx="1427408" cy="3811964"/>
          </a:xfrm>
          <a:prstGeom prst="downArrow">
            <a:avLst/>
          </a:prstGeom>
          <a:gradFill>
            <a:gsLst>
              <a:gs pos="0">
                <a:srgbClr val="710001"/>
              </a:gs>
              <a:gs pos="100000">
                <a:srgbClr val="FF521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 rot="5400000">
            <a:off x="10136544" y="3488054"/>
            <a:ext cx="251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Increasing [TLT-1]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69480" y="5568330"/>
            <a:ext cx="5341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M2 SpectraMax Spectrophotometer</a:t>
            </a:r>
          </a:p>
        </p:txBody>
      </p:sp>
    </p:spTree>
    <p:extLst>
      <p:ext uri="{BB962C8B-B14F-4D97-AF65-F5344CB8AC3E}">
        <p14:creationId xmlns:p14="http://schemas.microsoft.com/office/powerpoint/2010/main" val="6494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428468"/>
            <a:ext cx="10119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Fluorescence Assay Results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4" name="Picture 8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0"/>
          <a:stretch/>
        </p:blipFill>
        <p:spPr>
          <a:xfrm>
            <a:off x="5440371" y="1536464"/>
            <a:ext cx="3062428" cy="2466747"/>
          </a:xfrm>
          <a:prstGeom prst="rect">
            <a:avLst/>
          </a:prstGeom>
        </p:spPr>
      </p:pic>
      <p:pic>
        <p:nvPicPr>
          <p:cNvPr id="85" name="Picture 8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5" r="280"/>
          <a:stretch/>
        </p:blipFill>
        <p:spPr>
          <a:xfrm>
            <a:off x="8902076" y="1444693"/>
            <a:ext cx="3152063" cy="2683723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679" y="2231228"/>
            <a:ext cx="5341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Perkin Elmer LS </a:t>
            </a:r>
            <a:r>
              <a:rPr lang="mr-IN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5B Luminescence Spectrometer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8260" y="4855895"/>
            <a:ext cx="5341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M2 SpectraMax Spectrophotometer</a:t>
            </a:r>
          </a:p>
        </p:txBody>
      </p:sp>
      <p:pic>
        <p:nvPicPr>
          <p:cNvPr id="90" name="Picture 8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31" y="4128416"/>
            <a:ext cx="4194994" cy="26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4542253" y="57236"/>
            <a:ext cx="764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 Pros     Cons 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-12356" y="1835892"/>
            <a:ext cx="4147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Perkin Elmer LS </a:t>
            </a:r>
            <a:r>
              <a:rPr lang="mr-IN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5B Luminescence Spectrometer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0" y="4793264"/>
            <a:ext cx="3939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M2 SpectraMax Spectrophotometer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144472" y="1885566"/>
            <a:ext cx="3566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Provided consistent results that show binding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71871" y="1885566"/>
            <a:ext cx="3820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Time &amp; Volume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Unreliable concentrations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144472" y="4346988"/>
            <a:ext cx="374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Low volume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Quick setup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Ability to control </a:t>
            </a:r>
            <a:r>
              <a:rPr lang="en-US" sz="3200" dirty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oncentrations</a:t>
            </a:r>
          </a:p>
          <a:p>
            <a:pPr algn="ctr"/>
            <a:endParaRPr lang="en-US" sz="3200" dirty="0" smtClean="0">
              <a:solidFill>
                <a:srgbClr val="71000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71871" y="4793264"/>
            <a:ext cx="3820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Inconsistent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7100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Requires optimization</a:t>
            </a:r>
          </a:p>
          <a:p>
            <a:pPr algn="ctr"/>
            <a:endParaRPr lang="en-US" sz="3200" dirty="0" smtClean="0">
              <a:solidFill>
                <a:srgbClr val="71000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9997" y="57236"/>
            <a:ext cx="3695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Method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153763" y="303773"/>
            <a:ext cx="10119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Co-Immunoprecipitation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2815">
            <a:off x="300575" y="3342383"/>
            <a:ext cx="2029917" cy="615030"/>
          </a:xfrm>
          <a:prstGeom prst="rect">
            <a:avLst/>
          </a:prstGeom>
        </p:spPr>
      </p:pic>
      <p:pic>
        <p:nvPicPr>
          <p:cNvPr id="91" name="Picture 90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838555" y="2645906"/>
            <a:ext cx="506512" cy="677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Picture 9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1465544" y="3690239"/>
            <a:ext cx="506512" cy="677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722">
            <a:off x="608238" y="4419974"/>
            <a:ext cx="2029917" cy="615030"/>
          </a:xfrm>
          <a:prstGeom prst="rect">
            <a:avLst/>
          </a:prstGeom>
        </p:spPr>
      </p:pic>
      <p:sp>
        <p:nvSpPr>
          <p:cNvPr id="97" name="Triangle 96"/>
          <p:cNvSpPr/>
          <p:nvPr/>
        </p:nvSpPr>
        <p:spPr>
          <a:xfrm rot="10800000">
            <a:off x="1551818" y="2640050"/>
            <a:ext cx="399108" cy="344638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riangle 97"/>
          <p:cNvSpPr/>
          <p:nvPr/>
        </p:nvSpPr>
        <p:spPr>
          <a:xfrm>
            <a:off x="287047" y="3312150"/>
            <a:ext cx="399108" cy="34463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riangle 98"/>
          <p:cNvSpPr/>
          <p:nvPr/>
        </p:nvSpPr>
        <p:spPr>
          <a:xfrm>
            <a:off x="2214044" y="4189944"/>
            <a:ext cx="399108" cy="344638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riangle 99"/>
          <p:cNvSpPr/>
          <p:nvPr/>
        </p:nvSpPr>
        <p:spPr>
          <a:xfrm rot="10800000">
            <a:off x="1179482" y="5073354"/>
            <a:ext cx="399108" cy="34463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497650" y="4029021"/>
            <a:ext cx="976495" cy="1178885"/>
            <a:chOff x="5521823" y="4534582"/>
            <a:chExt cx="1391595" cy="1680020"/>
          </a:xfrm>
        </p:grpSpPr>
        <p:sp>
          <p:nvSpPr>
            <p:cNvPr id="4" name="Oval 3"/>
            <p:cNvSpPr/>
            <p:nvPr/>
          </p:nvSpPr>
          <p:spPr>
            <a:xfrm>
              <a:off x="5521823" y="4823007"/>
              <a:ext cx="1391595" cy="1391595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Protein A Beads</a:t>
              </a:r>
              <a:endParaRPr lang="en-US" sz="1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43680" y="4534582"/>
              <a:ext cx="123453" cy="309587"/>
              <a:chOff x="6385816" y="3347200"/>
              <a:chExt cx="123453" cy="30958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6595691" y="4758845"/>
              <a:ext cx="123453" cy="309587"/>
              <a:chOff x="6385816" y="3347200"/>
              <a:chExt cx="123453" cy="309587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5697154" y="4757323"/>
              <a:ext cx="123453" cy="309587"/>
              <a:chOff x="6385816" y="3347200"/>
              <a:chExt cx="123453" cy="309587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486626" y="2458231"/>
            <a:ext cx="976495" cy="1148310"/>
            <a:chOff x="5343542" y="5315195"/>
            <a:chExt cx="976495" cy="1148310"/>
          </a:xfrm>
        </p:grpSpPr>
        <p:sp>
          <p:nvSpPr>
            <p:cNvPr id="112" name="Oval 111"/>
            <p:cNvSpPr/>
            <p:nvPr/>
          </p:nvSpPr>
          <p:spPr>
            <a:xfrm>
              <a:off x="5343542" y="5487010"/>
              <a:ext cx="976495" cy="97649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Nickel</a:t>
              </a:r>
              <a:endParaRPr lang="en-US" sz="12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965077" y="5324636"/>
              <a:ext cx="259724" cy="265736"/>
              <a:chOff x="6326606" y="2812369"/>
              <a:chExt cx="259724" cy="26573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326606" y="2812369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6326606" y="2911305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326606" y="3032386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5486984" y="5315195"/>
              <a:ext cx="259724" cy="265736"/>
              <a:chOff x="6326606" y="2812369"/>
              <a:chExt cx="259724" cy="265736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6326606" y="2812369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326606" y="2911305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326606" y="3032386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1" name="Right Arrow 130"/>
          <p:cNvSpPr/>
          <p:nvPr/>
        </p:nvSpPr>
        <p:spPr>
          <a:xfrm rot="2018274">
            <a:off x="2581239" y="4044828"/>
            <a:ext cx="794578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Arrow 131"/>
          <p:cNvSpPr/>
          <p:nvPr/>
        </p:nvSpPr>
        <p:spPr>
          <a:xfrm rot="19581726" flipV="1">
            <a:off x="2583194" y="3448321"/>
            <a:ext cx="794578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2815">
            <a:off x="5024423" y="2135111"/>
            <a:ext cx="1332386" cy="403690"/>
          </a:xfrm>
          <a:prstGeom prst="rect">
            <a:avLst/>
          </a:prstGeom>
        </p:spPr>
      </p:pic>
      <p:pic>
        <p:nvPicPr>
          <p:cNvPr id="134" name="Picture 133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6286846" y="2112430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5" name="Picture 134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5906476" y="2115193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722">
            <a:off x="6145015" y="2096204"/>
            <a:ext cx="1332386" cy="403690"/>
          </a:xfrm>
          <a:prstGeom prst="rect">
            <a:avLst/>
          </a:prstGeom>
        </p:spPr>
      </p:pic>
      <p:sp>
        <p:nvSpPr>
          <p:cNvPr id="137" name="Triangle 136"/>
          <p:cNvSpPr/>
          <p:nvPr/>
        </p:nvSpPr>
        <p:spPr>
          <a:xfrm rot="10800000">
            <a:off x="6961236" y="2821749"/>
            <a:ext cx="261964" cy="226211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riangle 137"/>
          <p:cNvSpPr/>
          <p:nvPr/>
        </p:nvSpPr>
        <p:spPr>
          <a:xfrm>
            <a:off x="6765346" y="1604064"/>
            <a:ext cx="261964" cy="2262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riangle 138"/>
          <p:cNvSpPr/>
          <p:nvPr/>
        </p:nvSpPr>
        <p:spPr>
          <a:xfrm>
            <a:off x="5313480" y="1847977"/>
            <a:ext cx="261964" cy="226211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riangle 139"/>
          <p:cNvSpPr/>
          <p:nvPr/>
        </p:nvSpPr>
        <p:spPr>
          <a:xfrm rot="10800000">
            <a:off x="7296610" y="1948233"/>
            <a:ext cx="261964" cy="2262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/>
          <p:cNvGrpSpPr/>
          <p:nvPr/>
        </p:nvGrpSpPr>
        <p:grpSpPr>
          <a:xfrm>
            <a:off x="5906476" y="2550516"/>
            <a:ext cx="664604" cy="781542"/>
            <a:chOff x="5343542" y="5315195"/>
            <a:chExt cx="976495" cy="1148310"/>
          </a:xfrm>
        </p:grpSpPr>
        <p:sp>
          <p:nvSpPr>
            <p:cNvPr id="142" name="Oval 141"/>
            <p:cNvSpPr/>
            <p:nvPr/>
          </p:nvSpPr>
          <p:spPr>
            <a:xfrm>
              <a:off x="5343542" y="5487010"/>
              <a:ext cx="976495" cy="97649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Nickel</a:t>
              </a:r>
              <a:endParaRPr lang="en-US" sz="900" dirty="0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5965077" y="5324636"/>
              <a:ext cx="259724" cy="265736"/>
              <a:chOff x="6326606" y="2812369"/>
              <a:chExt cx="259724" cy="265736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6326606" y="2812369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6326606" y="2911305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6326606" y="3032386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5486984" y="5315195"/>
              <a:ext cx="259724" cy="265736"/>
              <a:chOff x="6326606" y="2812369"/>
              <a:chExt cx="259724" cy="265736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6326606" y="2812369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6326606" y="2911305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6326606" y="3032386"/>
                <a:ext cx="259724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1" name="Right Arrow 150"/>
          <p:cNvSpPr/>
          <p:nvPr/>
        </p:nvSpPr>
        <p:spPr>
          <a:xfrm flipV="1">
            <a:off x="4950484" y="2850547"/>
            <a:ext cx="416040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flipV="1">
            <a:off x="5006019" y="4648015"/>
            <a:ext cx="416040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5849594" y="4873365"/>
            <a:ext cx="721486" cy="871022"/>
            <a:chOff x="5521823" y="4534582"/>
            <a:chExt cx="1391595" cy="1680020"/>
          </a:xfrm>
        </p:grpSpPr>
        <p:sp>
          <p:nvSpPr>
            <p:cNvPr id="154" name="Oval 153"/>
            <p:cNvSpPr/>
            <p:nvPr/>
          </p:nvSpPr>
          <p:spPr>
            <a:xfrm>
              <a:off x="5521823" y="4823007"/>
              <a:ext cx="1391595" cy="1391595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Protein A Beads</a:t>
              </a:r>
              <a:endParaRPr lang="en-US" sz="800" dirty="0"/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6143680" y="4534582"/>
              <a:ext cx="123453" cy="309587"/>
              <a:chOff x="6385816" y="3347200"/>
              <a:chExt cx="123453" cy="309587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595691" y="4758845"/>
              <a:ext cx="123453" cy="309587"/>
              <a:chOff x="6385816" y="3347200"/>
              <a:chExt cx="123453" cy="309587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5697154" y="4757323"/>
              <a:ext cx="123453" cy="309587"/>
              <a:chOff x="6385816" y="3347200"/>
              <a:chExt cx="123453" cy="309587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6428509" y="3435926"/>
                <a:ext cx="45719" cy="2208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19165183">
                <a:off x="6385816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2434817" flipH="1">
                <a:off x="6463550" y="3347200"/>
                <a:ext cx="45719" cy="111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900">
            <a:off x="5965596" y="4947511"/>
            <a:ext cx="1332386" cy="40369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477">
            <a:off x="5070533" y="4925825"/>
            <a:ext cx="1332386" cy="403690"/>
          </a:xfrm>
          <a:prstGeom prst="rect">
            <a:avLst/>
          </a:prstGeom>
        </p:spPr>
      </p:pic>
      <p:pic>
        <p:nvPicPr>
          <p:cNvPr id="169" name="Picture 168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6593490" y="4724536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0" name="Picture 169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5603807" y="4650207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1" name="Triangle 170"/>
          <p:cNvSpPr/>
          <p:nvPr/>
        </p:nvSpPr>
        <p:spPr>
          <a:xfrm>
            <a:off x="7051484" y="4493447"/>
            <a:ext cx="261964" cy="22621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iangle 171"/>
          <p:cNvSpPr/>
          <p:nvPr/>
        </p:nvSpPr>
        <p:spPr>
          <a:xfrm rot="10800000">
            <a:off x="5569488" y="4267236"/>
            <a:ext cx="261964" cy="226211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riangle 172"/>
          <p:cNvSpPr/>
          <p:nvPr/>
        </p:nvSpPr>
        <p:spPr>
          <a:xfrm rot="10800000">
            <a:off x="6759721" y="5744387"/>
            <a:ext cx="261964" cy="2262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riangle 173"/>
          <p:cNvSpPr/>
          <p:nvPr/>
        </p:nvSpPr>
        <p:spPr>
          <a:xfrm>
            <a:off x="6238129" y="4331887"/>
            <a:ext cx="261964" cy="226211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ight Arrow 174"/>
          <p:cNvSpPr/>
          <p:nvPr/>
        </p:nvSpPr>
        <p:spPr>
          <a:xfrm flipV="1">
            <a:off x="7911754" y="2837145"/>
            <a:ext cx="416040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ight Arrow 175"/>
          <p:cNvSpPr/>
          <p:nvPr/>
        </p:nvSpPr>
        <p:spPr>
          <a:xfrm flipV="1">
            <a:off x="7891953" y="4648015"/>
            <a:ext cx="416040" cy="3935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2815">
            <a:off x="9072888" y="2687609"/>
            <a:ext cx="1332386" cy="403690"/>
          </a:xfrm>
          <a:prstGeom prst="rect">
            <a:avLst/>
          </a:prstGeom>
        </p:spPr>
      </p:pic>
      <p:pic>
        <p:nvPicPr>
          <p:cNvPr id="178" name="Picture 177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10338258" y="2112430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9" name="Picture 178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9954941" y="2667691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722">
            <a:off x="10196427" y="2096204"/>
            <a:ext cx="1332386" cy="403690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900">
            <a:off x="10027402" y="5513268"/>
            <a:ext cx="1332386" cy="403690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477">
            <a:off x="9122573" y="5148193"/>
            <a:ext cx="1332386" cy="403690"/>
          </a:xfrm>
          <a:prstGeom prst="rect">
            <a:avLst/>
          </a:prstGeom>
        </p:spPr>
      </p:pic>
      <p:pic>
        <p:nvPicPr>
          <p:cNvPr id="201" name="Picture 200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10655296" y="5290293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2" name="Picture 20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9655847" y="4872575"/>
            <a:ext cx="332462" cy="44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88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2162" y="397988"/>
            <a:ext cx="11845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Co-Immunoprecipitation Results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45" y="1439051"/>
            <a:ext cx="4041373" cy="3845330"/>
          </a:xfrm>
          <a:prstGeom prst="rect">
            <a:avLst/>
          </a:prstGeom>
        </p:spPr>
      </p:pic>
      <p:pic>
        <p:nvPicPr>
          <p:cNvPr id="87" name="Picture 8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96" y="1422762"/>
            <a:ext cx="4134368" cy="3770902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1510860" y="5309781"/>
            <a:ext cx="3037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Protein A Beads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present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Fibrinogen Present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40300" y="5272367"/>
            <a:ext cx="3006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Protein A Beads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present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Fibrinogen Present</a:t>
            </a:r>
          </a:p>
        </p:txBody>
      </p:sp>
    </p:spTree>
    <p:extLst>
      <p:ext uri="{BB962C8B-B14F-4D97-AF65-F5344CB8AC3E}">
        <p14:creationId xmlns:p14="http://schemas.microsoft.com/office/powerpoint/2010/main" val="12000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2162" y="235942"/>
            <a:ext cx="11845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What’s Next?</a:t>
            </a:r>
            <a:endParaRPr lang="en-US" sz="8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-12356" y="1809944"/>
            <a:ext cx="105066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Make more TLT-1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Further optimize fluorescence method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Generate saturation curve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Optimize co-immunoprecipitation 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Future Studies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Heparin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Where does TLT-1 bind</a:t>
            </a:r>
          </a:p>
        </p:txBody>
      </p:sp>
    </p:spTree>
    <p:extLst>
      <p:ext uri="{BB962C8B-B14F-4D97-AF65-F5344CB8AC3E}">
        <p14:creationId xmlns:p14="http://schemas.microsoft.com/office/powerpoint/2010/main" val="4219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1287563" y="-147861"/>
            <a:ext cx="8487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Fibrinogen</a:t>
            </a:r>
            <a:endParaRPr lang="en-US" sz="11500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0009" y="1478823"/>
            <a:ext cx="5453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Glycoprotein </a:t>
            </a:r>
            <a:r>
              <a:rPr lang="mr-IN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340 </a:t>
            </a:r>
            <a:r>
              <a:rPr lang="en-US" sz="32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kDa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3 chains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Thrombin activated to Fibrin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Blood Clot formation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Binds TLT-1</a:t>
            </a:r>
          </a:p>
        </p:txBody>
      </p:sp>
      <p:pic>
        <p:nvPicPr>
          <p:cNvPr id="83" name="Picture 8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4" y="3916563"/>
            <a:ext cx="7496128" cy="2093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19" y="1478823"/>
            <a:ext cx="3048000" cy="3606800"/>
          </a:xfrm>
          <a:prstGeom prst="snip2SameRect">
            <a:avLst/>
          </a:prstGeom>
        </p:spPr>
      </p:pic>
      <p:sp>
        <p:nvSpPr>
          <p:cNvPr id="3" name="Rectangle 2"/>
          <p:cNvSpPr/>
          <p:nvPr/>
        </p:nvSpPr>
        <p:spPr>
          <a:xfrm rot="18924366">
            <a:off x="8224354" y="1917785"/>
            <a:ext cx="1176738" cy="30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9926" y="1552566"/>
            <a:ext cx="300438" cy="32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773219" y="5185911"/>
            <a:ext cx="340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Western Blot showing that Fibrinogen binds to TLT-1</a:t>
            </a:r>
          </a:p>
        </p:txBody>
      </p:sp>
    </p:spTree>
    <p:extLst>
      <p:ext uri="{BB962C8B-B14F-4D97-AF65-F5344CB8AC3E}">
        <p14:creationId xmlns:p14="http://schemas.microsoft.com/office/powerpoint/2010/main" val="224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2162" y="397988"/>
            <a:ext cx="11845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Future Studies: Heparin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453" y="1947837"/>
            <a:ext cx="4454769" cy="2677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14" y="1413651"/>
            <a:ext cx="3810000" cy="217170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-12355" y="3813859"/>
            <a:ext cx="421365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Heparin is a (-) charged glycosaminoglycan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Strip of (+) amino acids on TLT-1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Heparin competitively inhibits TLT-1 binding to Fibrinogen</a:t>
            </a:r>
          </a:p>
          <a:p>
            <a:pPr marL="914400" lvl="1" indent="-457200">
              <a:buFont typeface="Arial" charset="0"/>
              <a:buChar char="•"/>
            </a:pPr>
            <a:endParaRPr lang="en-US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76" y="1809944"/>
            <a:ext cx="3564084" cy="43483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61048" y="4625438"/>
            <a:ext cx="1321292" cy="1252146"/>
            <a:chOff x="8261048" y="4625438"/>
            <a:chExt cx="1321292" cy="1252146"/>
          </a:xfrm>
        </p:grpSpPr>
        <p:sp>
          <p:nvSpPr>
            <p:cNvPr id="6" name="Right Arrow 5"/>
            <p:cNvSpPr/>
            <p:nvPr/>
          </p:nvSpPr>
          <p:spPr>
            <a:xfrm rot="16200000">
              <a:off x="8588008" y="4793840"/>
              <a:ext cx="667372" cy="330567"/>
            </a:xfrm>
            <a:prstGeom prst="rightArrow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261048" y="5292809"/>
              <a:ext cx="1321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Only </a:t>
              </a:r>
            </a:p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TLT-1</a:t>
              </a:r>
              <a:endParaRPr lang="en-US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19837" y="4625437"/>
            <a:ext cx="1321292" cy="1252147"/>
            <a:chOff x="10719837" y="4625437"/>
            <a:chExt cx="1321292" cy="1252147"/>
          </a:xfrm>
        </p:grpSpPr>
        <p:sp>
          <p:nvSpPr>
            <p:cNvPr id="86" name="Right Arrow 85"/>
            <p:cNvSpPr/>
            <p:nvPr/>
          </p:nvSpPr>
          <p:spPr>
            <a:xfrm rot="16200000">
              <a:off x="11046797" y="4793839"/>
              <a:ext cx="667372" cy="330567"/>
            </a:xfrm>
            <a:prstGeom prst="rightArrow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719837" y="5292809"/>
              <a:ext cx="1321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TLT-1 &amp;</a:t>
              </a:r>
            </a:p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Fibrinogen</a:t>
              </a:r>
              <a:endParaRPr lang="en-US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526289" y="4625437"/>
            <a:ext cx="1321292" cy="1252146"/>
            <a:chOff x="9526289" y="4625437"/>
            <a:chExt cx="1321292" cy="1252146"/>
          </a:xfrm>
        </p:grpSpPr>
        <p:sp>
          <p:nvSpPr>
            <p:cNvPr id="87" name="Right Arrow 86"/>
            <p:cNvSpPr/>
            <p:nvPr/>
          </p:nvSpPr>
          <p:spPr>
            <a:xfrm rot="16200000">
              <a:off x="9807508" y="4793839"/>
              <a:ext cx="667372" cy="330567"/>
            </a:xfrm>
            <a:prstGeom prst="rightArrow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526289" y="5292808"/>
              <a:ext cx="1321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TLT-1 &amp;</a:t>
              </a:r>
            </a:p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" charset="0"/>
                  <a:ea typeface="Times" charset="0"/>
                  <a:cs typeface="Times" charset="0"/>
                </a:rPr>
                <a:t>Heparin</a:t>
              </a:r>
              <a:endParaRPr lang="en-US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0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2162" y="397988"/>
            <a:ext cx="11845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Future Studies: The Binding Pocket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74" y="805018"/>
            <a:ext cx="8779802" cy="2412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34" y="2756195"/>
            <a:ext cx="3106205" cy="36861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59398" y="1674910"/>
            <a:ext cx="1575447" cy="10812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17367" y="3260448"/>
            <a:ext cx="46784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Arginine residues on Fibrinogen forms a pocket structure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Glutamate residues on TLT-1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Electrostatic interactions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How do we test this?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Buffers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Mutation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36704" y="3492334"/>
            <a:ext cx="3675426" cy="2675049"/>
            <a:chOff x="5089725" y="3872760"/>
            <a:chExt cx="3675426" cy="267504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43" r="25922"/>
            <a:stretch/>
          </p:blipFill>
          <p:spPr>
            <a:xfrm>
              <a:off x="6326606" y="3872760"/>
              <a:ext cx="2438545" cy="267504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30190" r="80046" b="49947"/>
            <a:stretch/>
          </p:blipFill>
          <p:spPr>
            <a:xfrm>
              <a:off x="5089725" y="4576251"/>
              <a:ext cx="1223318" cy="53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3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2162" y="65137"/>
            <a:ext cx="11845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Acknowledgements</a:t>
            </a:r>
            <a:endParaRPr lang="en-US" sz="8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97003" y="1685080"/>
            <a:ext cx="120468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Maryville College Division of Natural Sciences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Scots Science Scholars 2017 &amp; 2018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Dr. Angelia Gibson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Dr.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Jerilyn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Swann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Dr. Valence Washington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University of Puerto Rico </a:t>
            </a:r>
            <a:r>
              <a:rPr lang="mr-IN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Rio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Piedras</a:t>
            </a:r>
            <a:endParaRPr lang="en-US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Manal Abbas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My family and friends</a:t>
            </a:r>
          </a:p>
        </p:txBody>
      </p:sp>
      <p:pic>
        <p:nvPicPr>
          <p:cNvPr id="83" name="Picture 82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8539452" y="2898811"/>
            <a:ext cx="951645" cy="1273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93523" y="4171833"/>
            <a:ext cx="2833607" cy="858534"/>
          </a:xfrm>
          <a:prstGeom prst="rect">
            <a:avLst/>
          </a:prstGeom>
        </p:spPr>
      </p:pic>
      <p:pic>
        <p:nvPicPr>
          <p:cNvPr id="86" name="Picture 85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9704920" y="2898811"/>
            <a:ext cx="951645" cy="1273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914484" y="2326052"/>
            <a:ext cx="3183231" cy="3446584"/>
          </a:xfrm>
          <a:prstGeom prst="ellipse">
            <a:avLst/>
          </a:prstGeom>
          <a:noFill/>
          <a:ln>
            <a:solidFill>
              <a:srgbClr val="71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3812" y="5355894"/>
            <a:ext cx="11845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Questions?</a:t>
            </a:r>
            <a:endParaRPr lang="en-US" sz="8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FF8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5071464" y="4700617"/>
            <a:ext cx="8749601" cy="2157383"/>
            <a:chOff x="5071464" y="4700617"/>
            <a:chExt cx="8749601" cy="2157383"/>
          </a:xfrm>
        </p:grpSpPr>
        <p:grpSp>
          <p:nvGrpSpPr>
            <p:cNvPr id="31" name="Group 30"/>
            <p:cNvGrpSpPr/>
            <p:nvPr/>
          </p:nvGrpSpPr>
          <p:grpSpPr>
            <a:xfrm>
              <a:off x="6432947" y="5772155"/>
              <a:ext cx="3280171" cy="1085845"/>
              <a:chOff x="7627741" y="1153715"/>
              <a:chExt cx="3280171" cy="108584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15" name="Rectangle 14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9211867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5071464" y="5239958"/>
              <a:ext cx="3280171" cy="1100133"/>
              <a:chOff x="7627741" y="1153715"/>
              <a:chExt cx="3280171" cy="1100133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7627741" y="1471606"/>
                <a:ext cx="3280171" cy="782242"/>
                <a:chOff x="7627741" y="1471606"/>
                <a:chExt cx="3280171" cy="782242"/>
              </a:xfrm>
            </p:grpSpPr>
            <p:grpSp>
              <p:nvGrpSpPr>
                <p:cNvPr id="98" name="Group 97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100" name="Rectangle 99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9" name="Rectangle 98"/>
                <p:cNvSpPr/>
                <p:nvPr/>
              </p:nvSpPr>
              <p:spPr>
                <a:xfrm>
                  <a:off x="9211867" y="1703772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6" name="Rectangle 95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9172570" y="5765020"/>
              <a:ext cx="3280171" cy="1085845"/>
              <a:chOff x="7627741" y="1153715"/>
              <a:chExt cx="3280171" cy="1085845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111" name="Rectangle 110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0" name="Rectangle 109"/>
                <p:cNvSpPr/>
                <p:nvPr/>
              </p:nvSpPr>
              <p:spPr>
                <a:xfrm>
                  <a:off x="9211867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Rectangle 106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799488" y="5236386"/>
              <a:ext cx="3280171" cy="1085845"/>
              <a:chOff x="7627741" y="1153715"/>
              <a:chExt cx="3280171" cy="1085845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Rectangle 48"/>
                <p:cNvSpPr/>
                <p:nvPr/>
              </p:nvSpPr>
              <p:spPr>
                <a:xfrm>
                  <a:off x="9226155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7836101" y="1160856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10540894" y="5229258"/>
              <a:ext cx="3280171" cy="1085845"/>
              <a:chOff x="7627741" y="1153715"/>
              <a:chExt cx="3280171" cy="1085845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0" name="Rectangle 119"/>
                <p:cNvSpPr/>
                <p:nvPr/>
              </p:nvSpPr>
              <p:spPr>
                <a:xfrm>
                  <a:off x="9226155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7" name="Rectangle 116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432945" y="4707753"/>
              <a:ext cx="3280171" cy="1085845"/>
              <a:chOff x="7627741" y="1153715"/>
              <a:chExt cx="3280171" cy="1085845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9211867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88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52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9170191" y="4700617"/>
              <a:ext cx="3280171" cy="1085845"/>
              <a:chOff x="7627741" y="1153715"/>
              <a:chExt cx="3280171" cy="1085845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7627741" y="1471606"/>
                <a:ext cx="3280171" cy="767954"/>
                <a:chOff x="7627741" y="1471606"/>
                <a:chExt cx="3280171" cy="767954"/>
              </a:xfrm>
            </p:grpSpPr>
            <p:grpSp>
              <p:nvGrpSpPr>
                <p:cNvPr id="68" name="Group 67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9" name="Rectangle 68"/>
                <p:cNvSpPr/>
                <p:nvPr/>
              </p:nvSpPr>
              <p:spPr>
                <a:xfrm>
                  <a:off x="9211867" y="1689484"/>
                  <a:ext cx="111917" cy="550076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ectangle 65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88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88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7708402" y="1339478"/>
            <a:ext cx="3280171" cy="1085844"/>
            <a:chOff x="7627741" y="1153715"/>
            <a:chExt cx="3280171" cy="1085844"/>
          </a:xfrm>
        </p:grpSpPr>
        <p:grpSp>
          <p:nvGrpSpPr>
            <p:cNvPr id="145" name="Group 144"/>
            <p:cNvGrpSpPr/>
            <p:nvPr/>
          </p:nvGrpSpPr>
          <p:grpSpPr>
            <a:xfrm>
              <a:off x="7627741" y="1471606"/>
              <a:ext cx="3280171" cy="767953"/>
              <a:chOff x="7627741" y="1471606"/>
              <a:chExt cx="3280171" cy="767953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7627741" y="1471606"/>
                <a:ext cx="3280171" cy="557215"/>
                <a:chOff x="7356873" y="1571622"/>
                <a:chExt cx="3280171" cy="557215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7772400" y="1700213"/>
                  <a:ext cx="2586038" cy="300037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7356873" y="1571624"/>
                  <a:ext cx="557213" cy="5572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0079831" y="1571623"/>
                  <a:ext cx="557213" cy="5572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8718352" y="1571622"/>
                  <a:ext cx="557213" cy="557213"/>
                </a:xfrm>
                <a:prstGeom prst="ellipse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err="1" smtClean="0"/>
                    <a:t>Fn</a:t>
                  </a:r>
                  <a:endParaRPr lang="en-US" sz="1600" dirty="0"/>
                </a:p>
              </p:txBody>
            </p:sp>
          </p:grpSp>
          <p:sp>
            <p:nvSpPr>
              <p:cNvPr id="149" name="Rectangle 148"/>
              <p:cNvSpPr/>
              <p:nvPr/>
            </p:nvSpPr>
            <p:spPr>
              <a:xfrm>
                <a:off x="9211867" y="1876052"/>
                <a:ext cx="100311" cy="363507"/>
              </a:xfrm>
              <a:prstGeom prst="rect">
                <a:avLst/>
              </a:prstGeom>
              <a:solidFill>
                <a:srgbClr val="AB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Rectangle 145"/>
            <p:cNvSpPr/>
            <p:nvPr/>
          </p:nvSpPr>
          <p:spPr>
            <a:xfrm>
              <a:off x="7850389" y="1160856"/>
              <a:ext cx="111917" cy="550076"/>
            </a:xfrm>
            <a:prstGeom prst="rect">
              <a:avLst/>
            </a:prstGeom>
            <a:solidFill>
              <a:srgbClr val="FF8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0590016" y="1153715"/>
              <a:ext cx="111917" cy="550076"/>
            </a:xfrm>
            <a:prstGeom prst="rect">
              <a:avLst/>
            </a:prstGeom>
            <a:solidFill>
              <a:srgbClr val="FF8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08906" y="1348355"/>
            <a:ext cx="3280171" cy="1368021"/>
            <a:chOff x="7627741" y="1457327"/>
            <a:chExt cx="3280171" cy="1368021"/>
          </a:xfrm>
        </p:grpSpPr>
        <p:grpSp>
          <p:nvGrpSpPr>
            <p:cNvPr id="32" name="Group 31"/>
            <p:cNvGrpSpPr/>
            <p:nvPr/>
          </p:nvGrpSpPr>
          <p:grpSpPr>
            <a:xfrm>
              <a:off x="7627741" y="1457327"/>
              <a:ext cx="3280171" cy="1085844"/>
              <a:chOff x="7627741" y="1153715"/>
              <a:chExt cx="3280171" cy="108584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7627741" y="1471606"/>
                <a:ext cx="3280171" cy="767953"/>
                <a:chOff x="7627741" y="1471606"/>
                <a:chExt cx="3280171" cy="767953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7627741" y="1471606"/>
                  <a:ext cx="3280171" cy="557215"/>
                  <a:chOff x="7356873" y="1571622"/>
                  <a:chExt cx="3280171" cy="55721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7772400" y="1700213"/>
                    <a:ext cx="2586038" cy="30003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7356873" y="1571624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10079831" y="1571623"/>
                    <a:ext cx="557213" cy="55721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8718352" y="1571622"/>
                    <a:ext cx="557213" cy="557213"/>
                  </a:xfrm>
                  <a:prstGeom prst="ellipse">
                    <a:avLst/>
                  </a:prstGeom>
                  <a:solidFill>
                    <a:srgbClr val="AB000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 smtClean="0"/>
                      <a:t>Fg</a:t>
                    </a:r>
                    <a:endParaRPr lang="en-US" sz="1600" dirty="0"/>
                  </a:p>
                </p:txBody>
              </p:sp>
            </p:grpSp>
            <p:sp>
              <p:nvSpPr>
                <p:cNvPr id="37" name="Rectangle 36"/>
                <p:cNvSpPr/>
                <p:nvPr/>
              </p:nvSpPr>
              <p:spPr>
                <a:xfrm>
                  <a:off x="9211868" y="1975248"/>
                  <a:ext cx="100904" cy="264311"/>
                </a:xfrm>
                <a:prstGeom prst="rect">
                  <a:avLst/>
                </a:prstGeom>
                <a:solidFill>
                  <a:srgbClr val="AB00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7850389" y="1160856"/>
                <a:ext cx="111917" cy="550076"/>
              </a:xfrm>
              <a:prstGeom prst="rect">
                <a:avLst/>
              </a:prstGeom>
              <a:solidFill>
                <a:srgbClr val="FF88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590016" y="1153715"/>
                <a:ext cx="111917" cy="550076"/>
              </a:xfrm>
              <a:prstGeom prst="rect">
                <a:avLst/>
              </a:prstGeom>
              <a:solidFill>
                <a:srgbClr val="FF88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riangle 41"/>
            <p:cNvSpPr/>
            <p:nvPr/>
          </p:nvSpPr>
          <p:spPr>
            <a:xfrm flipH="1" flipV="1">
              <a:off x="9038036" y="2496735"/>
              <a:ext cx="459581" cy="328613"/>
            </a:xfrm>
            <a:prstGeom prst="triangle">
              <a:avLst/>
            </a:prstGeom>
            <a:solidFill>
              <a:srgbClr val="AB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Pentagon 140"/>
          <p:cNvSpPr/>
          <p:nvPr/>
        </p:nvSpPr>
        <p:spPr>
          <a:xfrm>
            <a:off x="6427582" y="2196744"/>
            <a:ext cx="1362075" cy="600075"/>
          </a:xfrm>
          <a:prstGeom prst="homePlat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</a:t>
            </a:r>
            <a:r>
              <a:rPr lang="en-US" sz="1400" dirty="0" smtClean="0"/>
              <a:t>hrombin</a:t>
            </a:r>
            <a:endParaRPr lang="en-US" sz="1400" dirty="0"/>
          </a:p>
        </p:txBody>
      </p:sp>
      <p:sp>
        <p:nvSpPr>
          <p:cNvPr id="8" name="Pentagon 7"/>
          <p:cNvSpPr/>
          <p:nvPr/>
        </p:nvSpPr>
        <p:spPr>
          <a:xfrm>
            <a:off x="6427581" y="2166109"/>
            <a:ext cx="1362075" cy="636294"/>
          </a:xfrm>
          <a:prstGeom prst="homePlate">
            <a:avLst>
              <a:gd name="adj" fmla="val 0"/>
            </a:avLst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Prothrombin</a:t>
            </a:r>
            <a:endParaRPr lang="en-US" sz="1400" dirty="0"/>
          </a:p>
        </p:txBody>
      </p:sp>
      <p:sp>
        <p:nvSpPr>
          <p:cNvPr id="125" name="Rectangle 124"/>
          <p:cNvSpPr/>
          <p:nvPr/>
        </p:nvSpPr>
        <p:spPr>
          <a:xfrm>
            <a:off x="4899717" y="3711189"/>
            <a:ext cx="856655" cy="280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59053" y="0"/>
            <a:ext cx="673894" cy="6858000"/>
          </a:xfrm>
          <a:prstGeom prst="rect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35"/>
            <a:ext cx="5756369" cy="6858000"/>
          </a:xfrm>
          <a:prstGeom prst="rect">
            <a:avLst/>
          </a:prstGeom>
        </p:spPr>
      </p:pic>
      <p:sp>
        <p:nvSpPr>
          <p:cNvPr id="156" name="Rectangle 155"/>
          <p:cNvSpPr/>
          <p:nvPr/>
        </p:nvSpPr>
        <p:spPr>
          <a:xfrm>
            <a:off x="514350" y="3043238"/>
            <a:ext cx="4158851" cy="3607639"/>
          </a:xfrm>
          <a:prstGeom prst="rect">
            <a:avLst/>
          </a:prstGeom>
          <a:noFill/>
          <a:ln w="76200">
            <a:solidFill>
              <a:srgbClr val="71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12621815" y="2039613"/>
            <a:ext cx="1528762" cy="1840587"/>
            <a:chOff x="12621815" y="2039613"/>
            <a:chExt cx="1528762" cy="1840587"/>
          </a:xfrm>
        </p:grpSpPr>
        <p:grpSp>
          <p:nvGrpSpPr>
            <p:cNvPr id="140" name="Group 139"/>
            <p:cNvGrpSpPr/>
            <p:nvPr/>
          </p:nvGrpSpPr>
          <p:grpSpPr>
            <a:xfrm>
              <a:off x="12621815" y="2039613"/>
              <a:ext cx="1528762" cy="1528762"/>
              <a:chOff x="1288525" y="2946808"/>
              <a:chExt cx="1528762" cy="1528762"/>
            </a:xfrm>
          </p:grpSpPr>
          <p:sp>
            <p:nvSpPr>
              <p:cNvPr id="138" name="Cross 137"/>
              <p:cNvSpPr/>
              <p:nvPr/>
            </p:nvSpPr>
            <p:spPr>
              <a:xfrm rot="2762731">
                <a:off x="1288525" y="2946808"/>
                <a:ext cx="1528762" cy="1528762"/>
              </a:xfrm>
              <a:prstGeom prst="plus">
                <a:avLst>
                  <a:gd name="adj" fmla="val 38084"/>
                </a:avLst>
              </a:prstGeom>
              <a:solidFill>
                <a:srgbClr val="710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828801" y="294681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710001"/>
                    </a:solidFill>
                    <a:latin typeface="Impact" charset="0"/>
                    <a:ea typeface="Impact" charset="0"/>
                    <a:cs typeface="Impact" charset="0"/>
                  </a:rPr>
                  <a:t>Ca</a:t>
                </a:r>
                <a:r>
                  <a:rPr lang="en-US" b="1" baseline="30000" dirty="0" smtClean="0">
                    <a:solidFill>
                      <a:srgbClr val="710001"/>
                    </a:solidFill>
                    <a:latin typeface="Impact" charset="0"/>
                    <a:ea typeface="Impact" charset="0"/>
                    <a:cs typeface="Impact" charset="0"/>
                  </a:rPr>
                  <a:t>2+</a:t>
                </a:r>
                <a:endParaRPr lang="en-US" b="1" dirty="0">
                  <a:solidFill>
                    <a:srgbClr val="710001"/>
                  </a:solidFill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 rot="18923311">
              <a:off x="13050294" y="3236973"/>
              <a:ext cx="643227" cy="643227"/>
            </a:xfrm>
            <a:prstGeom prst="rect">
              <a:avLst/>
            </a:prstGeom>
            <a:solidFill>
              <a:srgbClr val="710001"/>
            </a:solidFill>
            <a:ln>
              <a:solidFill>
                <a:srgbClr val="710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0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C -0.22253 0.03195 -0.44492 0.06412 -0.52031 -0.05 C -0.5957 -0.16435 -0.49011 -0.58842 -0.45234 -0.68541 " pathEditMode="relative" ptsTypes="AAA">
                                      <p:cBhvr>
                                        <p:cTn id="12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2943 -0.00787 " pathEditMode="relative" ptsTypes="AA">
                                      <p:cBhvr>
                                        <p:cTn id="2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833 L 0.0082 0.4150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8" grpId="0" animBg="1"/>
      <p:bldP spid="1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772406" y="-250893"/>
            <a:ext cx="110321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Structure</a:t>
            </a:r>
            <a:endParaRPr lang="en-US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0009" y="1478823"/>
            <a:ext cx="5341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TREM Like Transcript 1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~18 </a:t>
            </a:r>
            <a:r>
              <a:rPr lang="en-US" sz="32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kDa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(127 Amino Acids)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Transmembrane &amp; Soluble</a:t>
            </a:r>
          </a:p>
        </p:txBody>
      </p:sp>
      <p:pic>
        <p:nvPicPr>
          <p:cNvPr id="85" name="Picture 84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8588604" y="1274270"/>
            <a:ext cx="3588688" cy="5583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6" name="Picture 8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5810"/>
          <a:stretch/>
        </p:blipFill>
        <p:spPr>
          <a:xfrm>
            <a:off x="387630" y="3148757"/>
            <a:ext cx="4220918" cy="3647458"/>
          </a:xfrm>
          <a:prstGeom prst="rect">
            <a:avLst/>
          </a:prstGeom>
        </p:spPr>
      </p:pic>
      <p:pic>
        <p:nvPicPr>
          <p:cNvPr id="93" name="Picture 9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8854" b="2309"/>
          <a:stretch/>
        </p:blipFill>
        <p:spPr bwMode="auto">
          <a:xfrm>
            <a:off x="6651507" y="1611155"/>
            <a:ext cx="2066558" cy="2911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37" y="3451709"/>
            <a:ext cx="2527719" cy="322094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191179" y="1561936"/>
            <a:ext cx="107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Polar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&amp; </a:t>
            </a:r>
          </a:p>
          <a:p>
            <a:pPr algn="ctr"/>
            <a:r>
              <a:rPr lang="en-US" dirty="0" smtClean="0">
                <a:solidFill>
                  <a:srgbClr val="0055F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non-polar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250739" y="5588434"/>
            <a:ext cx="184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Positive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&amp; </a:t>
            </a:r>
            <a:r>
              <a:rPr lang="en-US" smtClean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Negative</a:t>
            </a:r>
            <a:r>
              <a:rPr lang="en-US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</a:t>
            </a:r>
          </a:p>
          <a:p>
            <a:pPr algn="ctr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Charged</a:t>
            </a:r>
            <a:r>
              <a:rPr lang="en-US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Residues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761025" y="1746602"/>
            <a:ext cx="1238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Beta-Sandwich Motif</a:t>
            </a:r>
          </a:p>
        </p:txBody>
      </p:sp>
    </p:spTree>
    <p:extLst>
      <p:ext uri="{BB962C8B-B14F-4D97-AF65-F5344CB8AC3E}">
        <p14:creationId xmlns:p14="http://schemas.microsoft.com/office/powerpoint/2010/main" val="6377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772407" y="-250893"/>
            <a:ext cx="110774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Function</a:t>
            </a:r>
            <a:endParaRPr lang="en-US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25466" y="5961615"/>
            <a:ext cx="432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Mediates thrombin activated platelet aggregation</a:t>
            </a:r>
          </a:p>
        </p:txBody>
      </p:sp>
      <p:pic>
        <p:nvPicPr>
          <p:cNvPr id="88" name="Picture 8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5291" b="4181"/>
          <a:stretch/>
        </p:blipFill>
        <p:spPr>
          <a:xfrm>
            <a:off x="1155417" y="1400501"/>
            <a:ext cx="3445311" cy="4561114"/>
          </a:xfrm>
          <a:prstGeom prst="rect">
            <a:avLst/>
          </a:prstGeom>
        </p:spPr>
      </p:pic>
      <p:pic>
        <p:nvPicPr>
          <p:cNvPr id="90" name="Picture 8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0" t="17427" b="10638"/>
          <a:stretch/>
        </p:blipFill>
        <p:spPr>
          <a:xfrm>
            <a:off x="6026341" y="2332364"/>
            <a:ext cx="4699626" cy="2544192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914940" y="5026427"/>
            <a:ext cx="3523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knockout mice have increased bleeding times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4518" y="1378535"/>
            <a:ext cx="1576801" cy="4024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337525" y="2169497"/>
            <a:ext cx="1992209" cy="593767"/>
            <a:chOff x="2355588" y="2169497"/>
            <a:chExt cx="1992209" cy="593767"/>
          </a:xfrm>
        </p:grpSpPr>
        <p:sp>
          <p:nvSpPr>
            <p:cNvPr id="5" name="Right Arrow 4"/>
            <p:cNvSpPr/>
            <p:nvPr/>
          </p:nvSpPr>
          <p:spPr>
            <a:xfrm rot="10800000">
              <a:off x="2355588" y="2169497"/>
              <a:ext cx="1876301" cy="59376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32753" y="2266326"/>
              <a:ext cx="1615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Low TLT-1</a:t>
              </a:r>
              <a:endParaRPr lang="en-US" sz="2000" dirty="0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44518" y="4853365"/>
            <a:ext cx="1981288" cy="593767"/>
            <a:chOff x="2362581" y="4853365"/>
            <a:chExt cx="1981288" cy="593767"/>
          </a:xfrm>
        </p:grpSpPr>
        <p:sp>
          <p:nvSpPr>
            <p:cNvPr id="93" name="Right Arrow 92"/>
            <p:cNvSpPr/>
            <p:nvPr/>
          </p:nvSpPr>
          <p:spPr>
            <a:xfrm rot="10800000">
              <a:off x="2362581" y="4853365"/>
              <a:ext cx="1876301" cy="59376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728825" y="4950194"/>
              <a:ext cx="1615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High TLT-1</a:t>
              </a:r>
              <a:endParaRPr lang="en-US" sz="2000" dirty="0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 rot="16200000">
            <a:off x="-1099595" y="3600653"/>
            <a:ext cx="3747747" cy="593767"/>
            <a:chOff x="2362581" y="4853365"/>
            <a:chExt cx="1981288" cy="593767"/>
          </a:xfrm>
        </p:grpSpPr>
        <p:sp>
          <p:nvSpPr>
            <p:cNvPr id="96" name="Right Arrow 95"/>
            <p:cNvSpPr/>
            <p:nvPr/>
          </p:nvSpPr>
          <p:spPr>
            <a:xfrm rot="10800000">
              <a:off x="2362581" y="4853365"/>
              <a:ext cx="1876301" cy="59376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728825" y="4950194"/>
              <a:ext cx="1615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Times" charset="0"/>
                  <a:ea typeface="Times" charset="0"/>
                  <a:cs typeface="Times" charset="0"/>
                </a:rPr>
                <a:t>Increasing Aggregation</a:t>
              </a:r>
              <a:endParaRPr lang="en-US" sz="2000" dirty="0">
                <a:solidFill>
                  <a:schemeClr val="bg1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9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707604" y="-147862"/>
            <a:ext cx="9611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&amp; Sepsis</a:t>
            </a:r>
            <a:endParaRPr lang="en-US" sz="11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9255" y="4595272"/>
            <a:ext cx="3538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Septic patients have increased [TLT-1]</a:t>
            </a:r>
          </a:p>
        </p:txBody>
      </p:sp>
      <p:pic>
        <p:nvPicPr>
          <p:cNvPr id="83" name="Picture 8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7"/>
          <a:stretch/>
        </p:blipFill>
        <p:spPr>
          <a:xfrm>
            <a:off x="407786" y="2078630"/>
            <a:ext cx="3276014" cy="251664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7"/>
          <a:stretch/>
        </p:blipFill>
        <p:spPr>
          <a:xfrm>
            <a:off x="4568065" y="1944771"/>
            <a:ext cx="3489955" cy="293725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1" r="4405"/>
          <a:stretch/>
        </p:blipFill>
        <p:spPr>
          <a:xfrm>
            <a:off x="8307993" y="1944771"/>
            <a:ext cx="3421396" cy="2784359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354687" y="4841726"/>
            <a:ext cx="5906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High concentrations of TLT-1 indicate less chance </a:t>
            </a:r>
            <a:r>
              <a:rPr lang="en-US" sz="28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of survival</a:t>
            </a:r>
            <a:endParaRPr lang="en-US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115177" y="-250893"/>
            <a:ext cx="87832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Why We Care</a:t>
            </a:r>
            <a:endParaRPr lang="en-US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6060" y="1882623"/>
            <a:ext cx="119325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mediates thrombin-activated platelet aggregation</a:t>
            </a:r>
          </a:p>
          <a:p>
            <a:pPr algn="ctr"/>
            <a:endParaRPr lang="en-US" sz="4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binds to Fibrinogen</a:t>
            </a:r>
          </a:p>
          <a:p>
            <a:pPr algn="ctr"/>
            <a:endParaRPr lang="en-US" sz="4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TLT-1 is a survival indicator in patients with sepsis</a:t>
            </a:r>
          </a:p>
        </p:txBody>
      </p:sp>
    </p:spTree>
    <p:extLst>
      <p:ext uri="{BB962C8B-B14F-4D97-AF65-F5344CB8AC3E}">
        <p14:creationId xmlns:p14="http://schemas.microsoft.com/office/powerpoint/2010/main" val="18687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772000" y="-173619"/>
            <a:ext cx="7220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Objectives</a:t>
            </a:r>
            <a:endParaRPr lang="en-US" sz="11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6060" y="1882623"/>
            <a:ext cx="119325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Optimize Methodology for TLT-1 Isolation and Purification</a:t>
            </a:r>
          </a:p>
          <a:p>
            <a:pPr algn="ctr"/>
            <a:endParaRPr lang="en-US" sz="4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Quantify Binding Through Fluorescence</a:t>
            </a:r>
          </a:p>
          <a:p>
            <a:pPr algn="ctr"/>
            <a:endParaRPr lang="en-US" sz="4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Characterize Binding in Solution through Co-Immunoprecipitation</a:t>
            </a:r>
          </a:p>
        </p:txBody>
      </p:sp>
    </p:spTree>
    <p:extLst>
      <p:ext uri="{BB962C8B-B14F-4D97-AF65-F5344CB8AC3E}">
        <p14:creationId xmlns:p14="http://schemas.microsoft.com/office/powerpoint/2010/main" val="7602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>
            <a:off x="37925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 rot="10800000">
            <a:off x="771793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 rot="10800000">
            <a:off x="1563014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/>
          <p:cNvSpPr/>
          <p:nvPr/>
        </p:nvSpPr>
        <p:spPr>
          <a:xfrm>
            <a:off x="1165260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/>
          <p:cNvSpPr/>
          <p:nvPr/>
        </p:nvSpPr>
        <p:spPr>
          <a:xfrm>
            <a:off x="1962121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/>
          <p:cNvSpPr/>
          <p:nvPr/>
        </p:nvSpPr>
        <p:spPr>
          <a:xfrm rot="10800000">
            <a:off x="2355588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 rot="10800000">
            <a:off x="3146808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/>
          <p:cNvSpPr/>
          <p:nvPr/>
        </p:nvSpPr>
        <p:spPr>
          <a:xfrm>
            <a:off x="2749055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/>
          <p:cNvSpPr/>
          <p:nvPr/>
        </p:nvSpPr>
        <p:spPr>
          <a:xfrm>
            <a:off x="3540275" y="68927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/>
          <p:cNvSpPr/>
          <p:nvPr/>
        </p:nvSpPr>
        <p:spPr>
          <a:xfrm rot="10800000">
            <a:off x="3939382" y="689273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/>
          <p:cNvSpPr/>
          <p:nvPr/>
        </p:nvSpPr>
        <p:spPr>
          <a:xfrm rot="10800000">
            <a:off x="4730603" y="68927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/>
          <p:cNvSpPr/>
          <p:nvPr/>
        </p:nvSpPr>
        <p:spPr>
          <a:xfrm>
            <a:off x="4332849" y="68927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/>
          <p:cNvSpPr/>
          <p:nvPr/>
        </p:nvSpPr>
        <p:spPr>
          <a:xfrm>
            <a:off x="5122716" y="689272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/>
          <p:cNvSpPr/>
          <p:nvPr/>
        </p:nvSpPr>
        <p:spPr>
          <a:xfrm rot="10800000">
            <a:off x="5521823" y="689272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/>
          <p:cNvSpPr/>
          <p:nvPr/>
        </p:nvSpPr>
        <p:spPr>
          <a:xfrm rot="10800000">
            <a:off x="6313043" y="689272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/>
          <p:cNvSpPr/>
          <p:nvPr/>
        </p:nvSpPr>
        <p:spPr>
          <a:xfrm>
            <a:off x="5915289" y="689272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/>
          <p:cNvSpPr/>
          <p:nvPr/>
        </p:nvSpPr>
        <p:spPr>
          <a:xfrm>
            <a:off x="77836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/>
          <p:cNvSpPr/>
          <p:nvPr/>
        </p:nvSpPr>
        <p:spPr>
          <a:xfrm rot="10800000">
            <a:off x="1170901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/>
          <p:cNvSpPr/>
          <p:nvPr/>
        </p:nvSpPr>
        <p:spPr>
          <a:xfrm rot="10800000">
            <a:off x="196212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/>
          <p:cNvSpPr/>
          <p:nvPr/>
        </p:nvSpPr>
        <p:spPr>
          <a:xfrm>
            <a:off x="156436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/>
          <p:cNvSpPr/>
          <p:nvPr/>
        </p:nvSpPr>
        <p:spPr>
          <a:xfrm>
            <a:off x="2361228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/>
          <p:cNvSpPr/>
          <p:nvPr/>
        </p:nvSpPr>
        <p:spPr>
          <a:xfrm rot="10800000">
            <a:off x="2754695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/>
          <p:cNvSpPr/>
          <p:nvPr/>
        </p:nvSpPr>
        <p:spPr>
          <a:xfrm rot="10800000">
            <a:off x="3545915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/>
          <p:cNvSpPr/>
          <p:nvPr/>
        </p:nvSpPr>
        <p:spPr>
          <a:xfrm>
            <a:off x="3148162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/>
          <p:cNvSpPr/>
          <p:nvPr/>
        </p:nvSpPr>
        <p:spPr>
          <a:xfrm>
            <a:off x="393938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/>
          <p:cNvSpPr/>
          <p:nvPr/>
        </p:nvSpPr>
        <p:spPr>
          <a:xfrm rot="10800000">
            <a:off x="433849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5129710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>
            <a:off x="47319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>
            <a:off x="5528392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5920930" y="-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6712151" y="-5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>
            <a:off x="6314397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387629" y="-7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/>
          <p:cNvSpPr/>
          <p:nvPr/>
        </p:nvSpPr>
        <p:spPr>
          <a:xfrm rot="10800000">
            <a:off x="-6793" y="689269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riangle 77"/>
          <p:cNvSpPr/>
          <p:nvPr/>
        </p:nvSpPr>
        <p:spPr>
          <a:xfrm>
            <a:off x="-12356" y="-5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riangle 78"/>
          <p:cNvSpPr/>
          <p:nvPr/>
        </p:nvSpPr>
        <p:spPr>
          <a:xfrm>
            <a:off x="6712576" y="68926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iangle 79"/>
          <p:cNvSpPr/>
          <p:nvPr/>
        </p:nvSpPr>
        <p:spPr>
          <a:xfrm>
            <a:off x="7113540" y="-1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/>
          <p:cNvSpPr/>
          <p:nvPr/>
        </p:nvSpPr>
        <p:spPr>
          <a:xfrm rot="10800000">
            <a:off x="7111683" y="68926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Triangle 354"/>
          <p:cNvSpPr/>
          <p:nvPr/>
        </p:nvSpPr>
        <p:spPr>
          <a:xfrm rot="10800000">
            <a:off x="7889314" y="68926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riangle 355"/>
          <p:cNvSpPr/>
          <p:nvPr/>
        </p:nvSpPr>
        <p:spPr>
          <a:xfrm>
            <a:off x="7491560" y="68926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riangle 356"/>
          <p:cNvSpPr/>
          <p:nvPr/>
        </p:nvSpPr>
        <p:spPr>
          <a:xfrm>
            <a:off x="8288847" y="68926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riangle 357"/>
          <p:cNvSpPr/>
          <p:nvPr/>
        </p:nvSpPr>
        <p:spPr>
          <a:xfrm rot="10800000">
            <a:off x="8687954" y="68926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Triangle 362"/>
          <p:cNvSpPr/>
          <p:nvPr/>
        </p:nvSpPr>
        <p:spPr>
          <a:xfrm rot="10800000">
            <a:off x="7510364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Triangle 363"/>
          <p:cNvSpPr/>
          <p:nvPr/>
        </p:nvSpPr>
        <p:spPr>
          <a:xfrm rot="10800000">
            <a:off x="8301585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riangle 364"/>
          <p:cNvSpPr/>
          <p:nvPr/>
        </p:nvSpPr>
        <p:spPr>
          <a:xfrm>
            <a:off x="7903831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Triangle 365"/>
          <p:cNvSpPr/>
          <p:nvPr/>
        </p:nvSpPr>
        <p:spPr>
          <a:xfrm>
            <a:off x="8702974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riangle 367"/>
          <p:cNvSpPr/>
          <p:nvPr/>
        </p:nvSpPr>
        <p:spPr>
          <a:xfrm rot="10800000">
            <a:off x="9106891" y="-16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Triangle 368"/>
          <p:cNvSpPr/>
          <p:nvPr/>
        </p:nvSpPr>
        <p:spPr>
          <a:xfrm rot="10800000">
            <a:off x="9898112" y="-16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riangle 369"/>
          <p:cNvSpPr/>
          <p:nvPr/>
        </p:nvSpPr>
        <p:spPr>
          <a:xfrm>
            <a:off x="9500358" y="-1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riangle 370"/>
          <p:cNvSpPr/>
          <p:nvPr/>
        </p:nvSpPr>
        <p:spPr>
          <a:xfrm>
            <a:off x="10299501" y="-21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riangle 371"/>
          <p:cNvSpPr/>
          <p:nvPr/>
        </p:nvSpPr>
        <p:spPr>
          <a:xfrm rot="10800000">
            <a:off x="10693595" y="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riangle 372"/>
          <p:cNvSpPr/>
          <p:nvPr/>
        </p:nvSpPr>
        <p:spPr>
          <a:xfrm rot="10800000">
            <a:off x="11484816" y="0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riangle 373"/>
          <p:cNvSpPr/>
          <p:nvPr/>
        </p:nvSpPr>
        <p:spPr>
          <a:xfrm>
            <a:off x="11087062" y="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riangle 374"/>
          <p:cNvSpPr/>
          <p:nvPr/>
        </p:nvSpPr>
        <p:spPr>
          <a:xfrm>
            <a:off x="11886205" y="-5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riangle 384"/>
          <p:cNvSpPr/>
          <p:nvPr/>
        </p:nvSpPr>
        <p:spPr>
          <a:xfrm>
            <a:off x="8307993" y="680149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riangle 385"/>
          <p:cNvSpPr/>
          <p:nvPr/>
        </p:nvSpPr>
        <p:spPr>
          <a:xfrm rot="10800000">
            <a:off x="8707100" y="680149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Triangle 386"/>
          <p:cNvSpPr/>
          <p:nvPr/>
        </p:nvSpPr>
        <p:spPr>
          <a:xfrm rot="10800000">
            <a:off x="9484731" y="680143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riangle 387"/>
          <p:cNvSpPr/>
          <p:nvPr/>
        </p:nvSpPr>
        <p:spPr>
          <a:xfrm>
            <a:off x="9086977" y="680143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riangle 388"/>
          <p:cNvSpPr/>
          <p:nvPr/>
        </p:nvSpPr>
        <p:spPr>
          <a:xfrm>
            <a:off x="9884264" y="680140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riangle 389"/>
          <p:cNvSpPr/>
          <p:nvPr/>
        </p:nvSpPr>
        <p:spPr>
          <a:xfrm rot="10800000">
            <a:off x="10283371" y="680140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riangle 390"/>
          <p:cNvSpPr/>
          <p:nvPr/>
        </p:nvSpPr>
        <p:spPr>
          <a:xfrm rot="10800000">
            <a:off x="11081715" y="680134"/>
            <a:ext cx="798214" cy="689275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Triangle 391"/>
          <p:cNvSpPr/>
          <p:nvPr/>
        </p:nvSpPr>
        <p:spPr>
          <a:xfrm>
            <a:off x="10683961" y="665846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Triangle 392"/>
          <p:cNvSpPr/>
          <p:nvPr/>
        </p:nvSpPr>
        <p:spPr>
          <a:xfrm>
            <a:off x="11481248" y="665843"/>
            <a:ext cx="798214" cy="689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riangle 393"/>
          <p:cNvSpPr/>
          <p:nvPr/>
        </p:nvSpPr>
        <p:spPr>
          <a:xfrm rot="10800000">
            <a:off x="11880355" y="680131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riangle 394"/>
          <p:cNvSpPr/>
          <p:nvPr/>
        </p:nvSpPr>
        <p:spPr>
          <a:xfrm>
            <a:off x="-390428" y="689260"/>
            <a:ext cx="798214" cy="689275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riangle 395"/>
          <p:cNvSpPr/>
          <p:nvPr/>
        </p:nvSpPr>
        <p:spPr>
          <a:xfrm rot="10800000">
            <a:off x="-406953" y="1695"/>
            <a:ext cx="798214" cy="68927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-115177" y="120383"/>
            <a:ext cx="11187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Isolation &amp; Purification</a:t>
            </a:r>
            <a:endParaRPr lang="en-US" sz="9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graphicFrame>
        <p:nvGraphicFramePr>
          <p:cNvPr id="99" name="Diagram 98"/>
          <p:cNvGraphicFramePr/>
          <p:nvPr>
            <p:extLst>
              <p:ext uri="{D42A27DB-BD31-4B8C-83A1-F6EECF244321}">
                <p14:modId xmlns:p14="http://schemas.microsoft.com/office/powerpoint/2010/main" val="851287807"/>
              </p:ext>
            </p:extLst>
          </p:nvPr>
        </p:nvGraphicFramePr>
        <p:xfrm>
          <a:off x="174682" y="1768318"/>
          <a:ext cx="3279814" cy="478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0" name="Rectangle 4"/>
          <p:cNvSpPr>
            <a:spLocks noChangeArrowheads="1"/>
          </p:cNvSpPr>
          <p:nvPr/>
        </p:nvSpPr>
        <p:spPr bwMode="auto">
          <a:xfrm>
            <a:off x="3009770" y="1818628"/>
            <a:ext cx="471058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Escherichia Coli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altLang="x-none" sz="2000" i="1" u="none" strike="noStrike" cap="none" normalizeH="0" baseline="0" dirty="0" smtClean="0">
                <a:ln>
                  <a:noFill/>
                </a:ln>
                <a:effectLst/>
                <a:latin typeface="Times" charset="0"/>
                <a:ea typeface="Times" charset="0"/>
                <a:cs typeface="Times" charset="0"/>
              </a:rPr>
              <a:t>IPTG Induction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Lysis </a:t>
            </a:r>
            <a:endParaRPr kumimoji="0" lang="x-none" altLang="x-none" sz="2000" i="1" u="none" strike="noStrike" cap="none" normalizeH="0" baseline="0" dirty="0">
              <a:ln>
                <a:noFill/>
              </a:ln>
              <a:effectLst/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1" name="Rectangle 4"/>
          <p:cNvSpPr>
            <a:spLocks noChangeArrowheads="1"/>
          </p:cNvSpPr>
          <p:nvPr/>
        </p:nvSpPr>
        <p:spPr bwMode="auto">
          <a:xfrm>
            <a:off x="3068574" y="3497120"/>
            <a:ext cx="59263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Immobilized-Metal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Affinity Chromatography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altLang="x-none" sz="2000" i="1" u="none" strike="noStrike" cap="none" normalizeH="0" baseline="0" dirty="0" smtClean="0">
                <a:ln>
                  <a:noFill/>
                </a:ln>
                <a:effectLst/>
                <a:latin typeface="Times" charset="0"/>
                <a:ea typeface="Times" charset="0"/>
                <a:cs typeface="Times" charset="0"/>
              </a:rPr>
              <a:t>Washing and </a:t>
            </a:r>
            <a:r>
              <a:rPr kumimoji="0" lang="en-US" altLang="x-none" sz="2000" i="1" u="none" strike="noStrike" cap="none" normalizeH="0" baseline="0" dirty="0" smtClean="0">
                <a:ln>
                  <a:noFill/>
                </a:ln>
                <a:effectLst/>
                <a:latin typeface="Times" charset="0"/>
                <a:ea typeface="Times" charset="0"/>
                <a:cs typeface="Times" charset="0"/>
              </a:rPr>
              <a:t>Elution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Western Blot</a:t>
            </a:r>
            <a:endParaRPr kumimoji="0" lang="en-US" altLang="x-none" sz="2000" i="1" u="none" strike="noStrike" cap="none" normalizeH="0" dirty="0" smtClean="0">
              <a:ln>
                <a:noFill/>
              </a:ln>
              <a:effectLst/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2" name="Rectangle 4"/>
          <p:cNvSpPr>
            <a:spLocks noChangeArrowheads="1"/>
          </p:cNvSpPr>
          <p:nvPr/>
        </p:nvSpPr>
        <p:spPr bwMode="auto">
          <a:xfrm>
            <a:off x="3009770" y="5592922"/>
            <a:ext cx="5926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Dialysis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altLang="x-none" sz="2000" i="1" dirty="0" smtClean="0">
                <a:latin typeface="Times" charset="0"/>
                <a:ea typeface="Times" charset="0"/>
                <a:cs typeface="Times" charset="0"/>
              </a:rPr>
              <a:t>Bradford Assay</a:t>
            </a:r>
            <a:endParaRPr kumimoji="0" lang="en-US" altLang="x-none" sz="2000" i="1" u="none" strike="noStrike" cap="none" normalizeH="0" dirty="0" smtClean="0">
              <a:ln>
                <a:noFill/>
              </a:ln>
              <a:effectLst/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15119" y="2159618"/>
            <a:ext cx="2210463" cy="3973399"/>
            <a:chOff x="6123715" y="2003588"/>
            <a:chExt cx="2210463" cy="3973399"/>
          </a:xfrm>
        </p:grpSpPr>
        <p:sp>
          <p:nvSpPr>
            <p:cNvPr id="104" name="Snip Same Side Corner Rectangle 103"/>
            <p:cNvSpPr/>
            <p:nvPr/>
          </p:nvSpPr>
          <p:spPr>
            <a:xfrm rot="10800000">
              <a:off x="6123715" y="2003588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6240934" y="209233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260276" y="2869447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240934" y="3804845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260276" y="4442036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6465888" y="3909743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4" name="Picture 113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7485230" y="4557944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5" name="Picture 114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7535665" y="2973443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6" name="Picture 115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6496327" y="2207036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8" name="Triangle 117"/>
            <p:cNvSpPr/>
            <p:nvPr/>
          </p:nvSpPr>
          <p:spPr>
            <a:xfrm rot="10800000">
              <a:off x="7582575" y="3927906"/>
              <a:ext cx="399108" cy="344638"/>
            </a:xfrm>
            <a:prstGeom prst="triangle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iangle 118"/>
            <p:cNvSpPr/>
            <p:nvPr/>
          </p:nvSpPr>
          <p:spPr>
            <a:xfrm>
              <a:off x="7324111" y="2342489"/>
              <a:ext cx="399108" cy="3446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riangle 119"/>
            <p:cNvSpPr/>
            <p:nvPr/>
          </p:nvSpPr>
          <p:spPr>
            <a:xfrm>
              <a:off x="6573292" y="4999598"/>
              <a:ext cx="399108" cy="344638"/>
            </a:xfrm>
            <a:prstGeom prst="triangle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riangle 120"/>
            <p:cNvSpPr/>
            <p:nvPr/>
          </p:nvSpPr>
          <p:spPr>
            <a:xfrm rot="10800000">
              <a:off x="6442709" y="3314065"/>
              <a:ext cx="399108" cy="3446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15118" y="2154500"/>
            <a:ext cx="2210463" cy="3973399"/>
            <a:chOff x="9121668" y="2178383"/>
            <a:chExt cx="2210463" cy="3973399"/>
          </a:xfrm>
        </p:grpSpPr>
        <p:sp>
          <p:nvSpPr>
            <p:cNvPr id="123" name="Snip Same Side Corner Rectangle 122"/>
            <p:cNvSpPr/>
            <p:nvPr/>
          </p:nvSpPr>
          <p:spPr>
            <a:xfrm rot="10800000">
              <a:off x="9121668" y="2178383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9283992" y="4761708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9440662" y="4957433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9723597" y="5171917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0258229" y="461683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27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637854" y="5044155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9" name="Picture 128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325857" y="5271440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0" name="Picture 129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862844" y="4734270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1" name="Picture 13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924268" y="5340357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2" name="Triangle 131"/>
            <p:cNvSpPr/>
            <p:nvPr/>
          </p:nvSpPr>
          <p:spPr>
            <a:xfrm rot="10800000">
              <a:off x="10425973" y="4943581"/>
              <a:ext cx="399108" cy="344638"/>
            </a:xfrm>
            <a:prstGeom prst="triangle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riangle 132"/>
            <p:cNvSpPr/>
            <p:nvPr/>
          </p:nvSpPr>
          <p:spPr>
            <a:xfrm>
              <a:off x="10322064" y="2517284"/>
              <a:ext cx="399108" cy="3446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riangle 133"/>
            <p:cNvSpPr/>
            <p:nvPr/>
          </p:nvSpPr>
          <p:spPr>
            <a:xfrm>
              <a:off x="9571245" y="5174393"/>
              <a:ext cx="399108" cy="344638"/>
            </a:xfrm>
            <a:prstGeom prst="triangle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riangle 134"/>
            <p:cNvSpPr/>
            <p:nvPr/>
          </p:nvSpPr>
          <p:spPr>
            <a:xfrm rot="10800000">
              <a:off x="9440662" y="3488860"/>
              <a:ext cx="399108" cy="3446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619749" y="2164736"/>
            <a:ext cx="2210463" cy="3973399"/>
            <a:chOff x="9121668" y="2178383"/>
            <a:chExt cx="2210463" cy="3973399"/>
          </a:xfrm>
        </p:grpSpPr>
        <p:sp>
          <p:nvSpPr>
            <p:cNvPr id="138" name="Snip Same Side Corner Rectangle 137"/>
            <p:cNvSpPr/>
            <p:nvPr/>
          </p:nvSpPr>
          <p:spPr>
            <a:xfrm rot="10800000">
              <a:off x="9121668" y="2178383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9210463" y="2323587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9240471" y="3785203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0119349" y="4586226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0226899" y="3216275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470055" y="3284936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4" name="Picture 143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383074" y="4690646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5" name="Picture 144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491259" y="3908661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6" name="Picture 145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458007" y="2439979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7" name="Triangle 146"/>
            <p:cNvSpPr/>
            <p:nvPr/>
          </p:nvSpPr>
          <p:spPr>
            <a:xfrm rot="10800000">
              <a:off x="10397082" y="2987782"/>
              <a:ext cx="399108" cy="344638"/>
            </a:xfrm>
            <a:prstGeom prst="triangle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riangle 148"/>
            <p:cNvSpPr/>
            <p:nvPr/>
          </p:nvSpPr>
          <p:spPr>
            <a:xfrm>
              <a:off x="10184484" y="5375838"/>
              <a:ext cx="399108" cy="344638"/>
            </a:xfrm>
            <a:prstGeom prst="triangle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615118" y="2171625"/>
            <a:ext cx="2210463" cy="3973399"/>
            <a:chOff x="9121668" y="2178383"/>
            <a:chExt cx="2210463" cy="3973399"/>
          </a:xfrm>
        </p:grpSpPr>
        <p:sp>
          <p:nvSpPr>
            <p:cNvPr id="152" name="Snip Same Side Corner Rectangle 151"/>
            <p:cNvSpPr/>
            <p:nvPr/>
          </p:nvSpPr>
          <p:spPr>
            <a:xfrm rot="10800000">
              <a:off x="9121668" y="2178383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9239288" y="465436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9482011" y="497236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836540" y="5189566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0067571" y="4959122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7" name="Picture 156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471364" y="5172153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8" name="Picture 157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226899" y="5373962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9" name="Picture 158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658004" y="5251233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0" name="Picture 159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960221" y="4956084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1" name="Triangle 160"/>
            <p:cNvSpPr/>
            <p:nvPr/>
          </p:nvSpPr>
          <p:spPr>
            <a:xfrm rot="10800000">
              <a:off x="10346227" y="3816244"/>
              <a:ext cx="399108" cy="344638"/>
            </a:xfrm>
            <a:prstGeom prst="triangle">
              <a:avLst/>
            </a:prstGeom>
            <a:solidFill>
              <a:srgbClr val="71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riangle 161"/>
            <p:cNvSpPr/>
            <p:nvPr/>
          </p:nvSpPr>
          <p:spPr>
            <a:xfrm>
              <a:off x="9571057" y="2858521"/>
              <a:ext cx="399108" cy="344638"/>
            </a:xfrm>
            <a:prstGeom prst="triangle">
              <a:avLst/>
            </a:prstGeom>
            <a:solidFill>
              <a:srgbClr val="FF52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628283" y="2164736"/>
            <a:ext cx="2210463" cy="3973399"/>
            <a:chOff x="9121668" y="2178383"/>
            <a:chExt cx="2210463" cy="3973399"/>
          </a:xfrm>
        </p:grpSpPr>
        <p:sp>
          <p:nvSpPr>
            <p:cNvPr id="176" name="Snip Same Side Corner Rectangle 175"/>
            <p:cNvSpPr/>
            <p:nvPr/>
          </p:nvSpPr>
          <p:spPr>
            <a:xfrm rot="10800000">
              <a:off x="9121668" y="2178383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10267066" y="3925184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0195752" y="2827804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9351247" y="3560164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9153461" y="2344845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1" name="Picture 18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517479" y="4038401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2" name="Picture 181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681439" y="3572578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3" name="Picture 182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458817" y="2891187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4" name="Picture 183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426658" y="2404627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3" name="Group 162"/>
          <p:cNvGrpSpPr/>
          <p:nvPr/>
        </p:nvGrpSpPr>
        <p:grpSpPr>
          <a:xfrm>
            <a:off x="6619749" y="2150898"/>
            <a:ext cx="2210463" cy="3973399"/>
            <a:chOff x="9121668" y="2178383"/>
            <a:chExt cx="2210463" cy="3973399"/>
          </a:xfrm>
        </p:grpSpPr>
        <p:sp>
          <p:nvSpPr>
            <p:cNvPr id="164" name="Snip Same Side Corner Rectangle 163"/>
            <p:cNvSpPr/>
            <p:nvPr/>
          </p:nvSpPr>
          <p:spPr>
            <a:xfrm rot="10800000">
              <a:off x="9121668" y="2178383"/>
              <a:ext cx="2210463" cy="3973399"/>
            </a:xfrm>
            <a:prstGeom prst="snip2SameRect">
              <a:avLst>
                <a:gd name="adj1" fmla="val 3685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9239288" y="465436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9482011" y="4972361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9836540" y="5189566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0067571" y="4959122"/>
              <a:ext cx="956420" cy="9353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9" name="Picture 168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517479" y="4038401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0" name="Picture 169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681439" y="3572578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1" name="Picture 17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10458817" y="2891187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2" name="Picture 171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4"/>
            <a:stretch/>
          </p:blipFill>
          <p:spPr bwMode="auto">
            <a:xfrm>
              <a:off x="9426658" y="2404627"/>
              <a:ext cx="506512" cy="6775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6" name="Oval 185"/>
          <p:cNvSpPr/>
          <p:nvPr/>
        </p:nvSpPr>
        <p:spPr>
          <a:xfrm>
            <a:off x="9162504" y="2154374"/>
            <a:ext cx="956420" cy="93539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" name="Picture 186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9387458" y="3738600"/>
            <a:ext cx="506512" cy="677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9" name="Triangle 188"/>
          <p:cNvSpPr/>
          <p:nvPr/>
        </p:nvSpPr>
        <p:spPr>
          <a:xfrm rot="10800000">
            <a:off x="9338057" y="5144153"/>
            <a:ext cx="399108" cy="344638"/>
          </a:xfrm>
          <a:prstGeom prst="triangle">
            <a:avLst/>
          </a:prstGeom>
          <a:solidFill>
            <a:srgbClr val="7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riangle 189"/>
          <p:cNvSpPr/>
          <p:nvPr/>
        </p:nvSpPr>
        <p:spPr>
          <a:xfrm>
            <a:off x="9755165" y="5118390"/>
            <a:ext cx="399108" cy="34463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riangle 190"/>
          <p:cNvSpPr/>
          <p:nvPr/>
        </p:nvSpPr>
        <p:spPr>
          <a:xfrm>
            <a:off x="9338244" y="5532589"/>
            <a:ext cx="399108" cy="344638"/>
          </a:xfrm>
          <a:prstGeom prst="triangle">
            <a:avLst/>
          </a:prstGeom>
          <a:solidFill>
            <a:srgbClr val="FF5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riangle 191"/>
          <p:cNvSpPr/>
          <p:nvPr/>
        </p:nvSpPr>
        <p:spPr>
          <a:xfrm rot="10800000">
            <a:off x="9771623" y="5567649"/>
            <a:ext cx="399108" cy="34463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10159909" y="2397269"/>
            <a:ext cx="184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= Nickel Resin</a:t>
            </a:r>
            <a:endParaRPr lang="en-US" sz="2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9856979" y="3904252"/>
            <a:ext cx="184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= TLT-1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0268092" y="5354564"/>
            <a:ext cx="184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  <a:ea typeface="Times" charset="0"/>
                <a:cs typeface="Times" charset="0"/>
              </a:rPr>
              <a:t>= Non-Specific Proteins</a:t>
            </a:r>
          </a:p>
        </p:txBody>
      </p:sp>
    </p:spTree>
    <p:extLst>
      <p:ext uri="{BB962C8B-B14F-4D97-AF65-F5344CB8AC3E}">
        <p14:creationId xmlns:p14="http://schemas.microsoft.com/office/powerpoint/2010/main" val="43366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13744</TotalTime>
  <Words>521</Words>
  <Application>Microsoft Macintosh PowerPoint</Application>
  <PresentationFormat>Widescreen</PresentationFormat>
  <Paragraphs>177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Calibri Light</vt:lpstr>
      <vt:lpstr>Impact</vt:lpstr>
      <vt:lpstr>Times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Russell</dc:creator>
  <cp:lastModifiedBy>Charles Russell</cp:lastModifiedBy>
  <cp:revision>76</cp:revision>
  <dcterms:created xsi:type="dcterms:W3CDTF">2018-11-21T03:27:54Z</dcterms:created>
  <dcterms:modified xsi:type="dcterms:W3CDTF">2018-11-30T16:32:17Z</dcterms:modified>
</cp:coreProperties>
</file>